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67" r:id="rId5"/>
    <p:sldId id="258" r:id="rId6"/>
    <p:sldId id="260"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32" autoAdjust="0"/>
  </p:normalViewPr>
  <p:slideViewPr>
    <p:cSldViewPr>
      <p:cViewPr varScale="1">
        <p:scale>
          <a:sx n="104" d="100"/>
          <a:sy n="104" d="100"/>
        </p:scale>
        <p:origin x="-55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CE9C15-AB52-4468-B991-81D14B2407AD}" type="datetimeFigureOut">
              <a:rPr lang="en-US" smtClean="0"/>
              <a:t>3/19/2013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4308C6-5881-43DD-91F9-06C84FF35124}" type="slidenum">
              <a:rPr lang="en-US" smtClean="0"/>
              <a:t>‹#›</a:t>
            </a:fld>
            <a:endParaRPr lang="en-US"/>
          </a:p>
        </p:txBody>
      </p:sp>
    </p:spTree>
    <p:extLst>
      <p:ext uri="{BB962C8B-B14F-4D97-AF65-F5344CB8AC3E}">
        <p14:creationId xmlns:p14="http://schemas.microsoft.com/office/powerpoint/2010/main" val="225660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Cherie.jpg, lynn.jpg, marc rauer.jpg, john forbes.jpg,  </a:t>
            </a:r>
            <a:r>
              <a:rPr lang="en-US" dirty="0" err="1" smtClean="0"/>
              <a:t>yaron</a:t>
            </a:r>
            <a:r>
              <a:rPr lang="en-US" dirty="0" smtClean="0"/>
              <a:t> ben simchon.jpg,  </a:t>
            </a:r>
            <a:r>
              <a:rPr lang="en-US" dirty="0" err="1" smtClean="0"/>
              <a:t>idan</a:t>
            </a:r>
            <a:r>
              <a:rPr lang="en-US" dirty="0" smtClean="0"/>
              <a:t> Raichal.jpg</a:t>
            </a:r>
            <a:endParaRPr lang="en-US" dirty="0"/>
          </a:p>
        </p:txBody>
      </p:sp>
      <p:sp>
        <p:nvSpPr>
          <p:cNvPr id="4" name="Slide Number Placeholder 3"/>
          <p:cNvSpPr>
            <a:spLocks noGrp="1"/>
          </p:cNvSpPr>
          <p:nvPr>
            <p:ph type="sldNum" sz="quarter" idx="10"/>
          </p:nvPr>
        </p:nvSpPr>
        <p:spPr/>
        <p:txBody>
          <a:bodyPr/>
          <a:lstStyle/>
          <a:p>
            <a:fld id="{664308C6-5881-43DD-91F9-06C84FF35124}" type="slidenum">
              <a:rPr lang="en-US" smtClean="0"/>
              <a:t>1</a:t>
            </a:fld>
            <a:endParaRPr lang="en-US"/>
          </a:p>
        </p:txBody>
      </p:sp>
    </p:spTree>
    <p:extLst>
      <p:ext uri="{BB962C8B-B14F-4D97-AF65-F5344CB8AC3E}">
        <p14:creationId xmlns:p14="http://schemas.microsoft.com/office/powerpoint/2010/main" val="1221450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forbes.jpg, </a:t>
            </a:r>
            <a:r>
              <a:rPr lang="en-US" dirty="0" err="1" smtClean="0"/>
              <a:t>ft</a:t>
            </a:r>
            <a:r>
              <a:rPr lang="en-US" dirty="0" smtClean="0"/>
              <a:t> pitt.jpg, indian1.jpg, indian2.jpg,  louisxv.jpg,</a:t>
            </a:r>
            <a:r>
              <a:rPr lang="en-US" baseline="0" dirty="0" smtClean="0"/>
              <a:t> louis.another.jpg, </a:t>
            </a:r>
            <a:r>
              <a:rPr lang="en-US" baseline="0" dirty="0" err="1" smtClean="0"/>
              <a:t>braddock</a:t>
            </a:r>
            <a:r>
              <a:rPr lang="en-US" baseline="0" dirty="0" smtClean="0"/>
              <a:t> road.jpg</a:t>
            </a:r>
            <a:endParaRPr lang="en-US" dirty="0"/>
          </a:p>
        </p:txBody>
      </p:sp>
      <p:sp>
        <p:nvSpPr>
          <p:cNvPr id="4" name="Slide Number Placeholder 3"/>
          <p:cNvSpPr>
            <a:spLocks noGrp="1"/>
          </p:cNvSpPr>
          <p:nvPr>
            <p:ph type="sldNum" sz="quarter" idx="10"/>
          </p:nvPr>
        </p:nvSpPr>
        <p:spPr/>
        <p:txBody>
          <a:bodyPr/>
          <a:lstStyle/>
          <a:p>
            <a:fld id="{664308C6-5881-43DD-91F9-06C84FF35124}" type="slidenum">
              <a:rPr lang="en-US" smtClean="0"/>
              <a:t>2</a:t>
            </a:fld>
            <a:endParaRPr lang="en-US"/>
          </a:p>
        </p:txBody>
      </p:sp>
    </p:spTree>
    <p:extLst>
      <p:ext uri="{BB962C8B-B14F-4D97-AF65-F5344CB8AC3E}">
        <p14:creationId xmlns:p14="http://schemas.microsoft.com/office/powerpoint/2010/main" val="3250157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 map.jpg, turnpike.jpg, trainroute.jpg, steam.jpg, prius.jpg, dc3.jpg</a:t>
            </a:r>
          </a:p>
          <a:p>
            <a:endParaRPr lang="en-US" dirty="0"/>
          </a:p>
        </p:txBody>
      </p:sp>
      <p:sp>
        <p:nvSpPr>
          <p:cNvPr id="4" name="Slide Number Placeholder 3"/>
          <p:cNvSpPr>
            <a:spLocks noGrp="1"/>
          </p:cNvSpPr>
          <p:nvPr>
            <p:ph type="sldNum" sz="quarter" idx="10"/>
          </p:nvPr>
        </p:nvSpPr>
        <p:spPr/>
        <p:txBody>
          <a:bodyPr/>
          <a:lstStyle/>
          <a:p>
            <a:fld id="{664308C6-5881-43DD-91F9-06C84FF35124}" type="slidenum">
              <a:rPr lang="en-US" smtClean="0"/>
              <a:t>3</a:t>
            </a:fld>
            <a:endParaRPr lang="en-US"/>
          </a:p>
        </p:txBody>
      </p:sp>
    </p:spTree>
    <p:extLst>
      <p:ext uri="{BB962C8B-B14F-4D97-AF65-F5344CB8AC3E}">
        <p14:creationId xmlns:p14="http://schemas.microsoft.com/office/powerpoint/2010/main" val="326351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pittf.jpg, pittg.jpg, pitth.jpg, pitti.jpg</a:t>
            </a:r>
            <a:endParaRPr lang="en-US" dirty="0"/>
          </a:p>
        </p:txBody>
      </p:sp>
      <p:sp>
        <p:nvSpPr>
          <p:cNvPr id="4" name="Slide Number Placeholder 3"/>
          <p:cNvSpPr>
            <a:spLocks noGrp="1"/>
          </p:cNvSpPr>
          <p:nvPr>
            <p:ph type="sldNum" sz="quarter" idx="10"/>
          </p:nvPr>
        </p:nvSpPr>
        <p:spPr/>
        <p:txBody>
          <a:bodyPr/>
          <a:lstStyle/>
          <a:p>
            <a:fld id="{664308C6-5881-43DD-91F9-06C84FF35124}" type="slidenum">
              <a:rPr lang="en-US" smtClean="0"/>
              <a:t>5</a:t>
            </a:fld>
            <a:endParaRPr lang="en-US"/>
          </a:p>
        </p:txBody>
      </p:sp>
    </p:spTree>
    <p:extLst>
      <p:ext uri="{BB962C8B-B14F-4D97-AF65-F5344CB8AC3E}">
        <p14:creationId xmlns:p14="http://schemas.microsoft.com/office/powerpoint/2010/main" val="288317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pitt1.jpg, pitt2.jpg, pitt3.jpg, pitt4.jpg</a:t>
            </a:r>
            <a:endParaRPr lang="en-US" dirty="0"/>
          </a:p>
        </p:txBody>
      </p:sp>
      <p:sp>
        <p:nvSpPr>
          <p:cNvPr id="4" name="Slide Number Placeholder 3"/>
          <p:cNvSpPr>
            <a:spLocks noGrp="1"/>
          </p:cNvSpPr>
          <p:nvPr>
            <p:ph type="sldNum" sz="quarter" idx="10"/>
          </p:nvPr>
        </p:nvSpPr>
        <p:spPr/>
        <p:txBody>
          <a:bodyPr/>
          <a:lstStyle/>
          <a:p>
            <a:fld id="{664308C6-5881-43DD-91F9-06C84FF35124}" type="slidenum">
              <a:rPr lang="en-US" smtClean="0"/>
              <a:t>6</a:t>
            </a:fld>
            <a:endParaRPr lang="en-US"/>
          </a:p>
        </p:txBody>
      </p:sp>
    </p:spTree>
    <p:extLst>
      <p:ext uri="{BB962C8B-B14F-4D97-AF65-F5344CB8AC3E}">
        <p14:creationId xmlns:p14="http://schemas.microsoft.com/office/powerpoint/2010/main" val="2011217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pitt9,pitt10,pitt11,pitt21,</a:t>
            </a:r>
            <a:r>
              <a:rPr lang="en-US" baseline="0" dirty="0" smtClean="0"/>
              <a:t> p</a:t>
            </a:r>
            <a:r>
              <a:rPr lang="en-US" dirty="0" smtClean="0"/>
              <a:t>itt25,pitt26,pitt27,pitt28</a:t>
            </a:r>
            <a:endParaRPr lang="en-US" dirty="0"/>
          </a:p>
        </p:txBody>
      </p:sp>
      <p:sp>
        <p:nvSpPr>
          <p:cNvPr id="4" name="Slide Number Placeholder 3"/>
          <p:cNvSpPr>
            <a:spLocks noGrp="1"/>
          </p:cNvSpPr>
          <p:nvPr>
            <p:ph type="sldNum" sz="quarter" idx="10"/>
          </p:nvPr>
        </p:nvSpPr>
        <p:spPr/>
        <p:txBody>
          <a:bodyPr/>
          <a:lstStyle/>
          <a:p>
            <a:fld id="{664308C6-5881-43DD-91F9-06C84FF35124}" type="slidenum">
              <a:rPr lang="en-US" smtClean="0"/>
              <a:t>7</a:t>
            </a:fld>
            <a:endParaRPr lang="en-US"/>
          </a:p>
        </p:txBody>
      </p:sp>
    </p:spTree>
    <p:extLst>
      <p:ext uri="{BB962C8B-B14F-4D97-AF65-F5344CB8AC3E}">
        <p14:creationId xmlns:p14="http://schemas.microsoft.com/office/powerpoint/2010/main" val="2552386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pitt12, pitt13, pitt14, pitt15, pitt16, pitt17, pitt18</a:t>
            </a:r>
            <a:endParaRPr lang="en-US" dirty="0"/>
          </a:p>
        </p:txBody>
      </p:sp>
      <p:sp>
        <p:nvSpPr>
          <p:cNvPr id="4" name="Slide Number Placeholder 3"/>
          <p:cNvSpPr>
            <a:spLocks noGrp="1"/>
          </p:cNvSpPr>
          <p:nvPr>
            <p:ph type="sldNum" sz="quarter" idx="10"/>
          </p:nvPr>
        </p:nvSpPr>
        <p:spPr/>
        <p:txBody>
          <a:bodyPr/>
          <a:lstStyle/>
          <a:p>
            <a:fld id="{664308C6-5881-43DD-91F9-06C84FF35124}" type="slidenum">
              <a:rPr lang="en-US" smtClean="0"/>
              <a:t>8</a:t>
            </a:fld>
            <a:endParaRPr lang="en-US"/>
          </a:p>
        </p:txBody>
      </p:sp>
    </p:spTree>
    <p:extLst>
      <p:ext uri="{BB962C8B-B14F-4D97-AF65-F5344CB8AC3E}">
        <p14:creationId xmlns:p14="http://schemas.microsoft.com/office/powerpoint/2010/main" val="3287232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lynn</a:t>
            </a:r>
            <a:r>
              <a:rPr lang="en-US" dirty="0" smtClean="0"/>
              <a:t>, lynn2, lynn3, lynn4,</a:t>
            </a:r>
            <a:r>
              <a:rPr lang="en-US" baseline="0" dirty="0" smtClean="0"/>
              <a:t> lynn5, lynn7, lynn8, lynn10</a:t>
            </a:r>
            <a:endParaRPr lang="en-US" dirty="0"/>
          </a:p>
        </p:txBody>
      </p:sp>
      <p:sp>
        <p:nvSpPr>
          <p:cNvPr id="4" name="Slide Number Placeholder 3"/>
          <p:cNvSpPr>
            <a:spLocks noGrp="1"/>
          </p:cNvSpPr>
          <p:nvPr>
            <p:ph type="sldNum" sz="quarter" idx="10"/>
          </p:nvPr>
        </p:nvSpPr>
        <p:spPr/>
        <p:txBody>
          <a:bodyPr/>
          <a:lstStyle/>
          <a:p>
            <a:fld id="{664308C6-5881-43DD-91F9-06C84FF35124}" type="slidenum">
              <a:rPr lang="en-US" smtClean="0"/>
              <a:t>9</a:t>
            </a:fld>
            <a:endParaRPr lang="en-US"/>
          </a:p>
        </p:txBody>
      </p:sp>
    </p:spTree>
    <p:extLst>
      <p:ext uri="{BB962C8B-B14F-4D97-AF65-F5344CB8AC3E}">
        <p14:creationId xmlns:p14="http://schemas.microsoft.com/office/powerpoint/2010/main" val="4275176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yaron</a:t>
            </a:r>
            <a:r>
              <a:rPr lang="en-US" dirty="0" smtClean="0"/>
              <a:t> ben simchon.jpg,  </a:t>
            </a:r>
            <a:r>
              <a:rPr lang="en-US" dirty="0" err="1" smtClean="0"/>
              <a:t>idan</a:t>
            </a:r>
            <a:r>
              <a:rPr lang="en-US" dirty="0" smtClean="0"/>
              <a:t> Raichal.jpg</a:t>
            </a:r>
          </a:p>
          <a:p>
            <a:endParaRPr lang="en-US" dirty="0"/>
          </a:p>
        </p:txBody>
      </p:sp>
      <p:sp>
        <p:nvSpPr>
          <p:cNvPr id="4" name="Slide Number Placeholder 3"/>
          <p:cNvSpPr>
            <a:spLocks noGrp="1"/>
          </p:cNvSpPr>
          <p:nvPr>
            <p:ph type="sldNum" sz="quarter" idx="10"/>
          </p:nvPr>
        </p:nvSpPr>
        <p:spPr/>
        <p:txBody>
          <a:bodyPr/>
          <a:lstStyle/>
          <a:p>
            <a:fld id="{664308C6-5881-43DD-91F9-06C84FF35124}" type="slidenum">
              <a:rPr lang="en-US" smtClean="0"/>
              <a:t>10</a:t>
            </a:fld>
            <a:endParaRPr lang="en-US"/>
          </a:p>
        </p:txBody>
      </p:sp>
    </p:spTree>
    <p:extLst>
      <p:ext uri="{BB962C8B-B14F-4D97-AF65-F5344CB8AC3E}">
        <p14:creationId xmlns:p14="http://schemas.microsoft.com/office/powerpoint/2010/main" val="3793270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E217A7-F8DB-4472-A597-3185EA19FDE0}"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602DD-D8C5-4910-BAD7-7EB060FEBE00}" type="slidenum">
              <a:rPr lang="en-US" smtClean="0"/>
              <a:t>‹#›</a:t>
            </a:fld>
            <a:endParaRPr lang="en-US"/>
          </a:p>
        </p:txBody>
      </p:sp>
    </p:spTree>
    <p:extLst>
      <p:ext uri="{BB962C8B-B14F-4D97-AF65-F5344CB8AC3E}">
        <p14:creationId xmlns:p14="http://schemas.microsoft.com/office/powerpoint/2010/main" val="28177004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E217A7-F8DB-4472-A597-3185EA19FDE0}"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602DD-D8C5-4910-BAD7-7EB060FEBE00}" type="slidenum">
              <a:rPr lang="en-US" smtClean="0"/>
              <a:t>‹#›</a:t>
            </a:fld>
            <a:endParaRPr lang="en-US"/>
          </a:p>
        </p:txBody>
      </p:sp>
    </p:spTree>
    <p:extLst>
      <p:ext uri="{BB962C8B-B14F-4D97-AF65-F5344CB8AC3E}">
        <p14:creationId xmlns:p14="http://schemas.microsoft.com/office/powerpoint/2010/main" val="410170150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E217A7-F8DB-4472-A597-3185EA19FDE0}"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602DD-D8C5-4910-BAD7-7EB060FEBE00}" type="slidenum">
              <a:rPr lang="en-US" smtClean="0"/>
              <a:t>‹#›</a:t>
            </a:fld>
            <a:endParaRPr lang="en-US"/>
          </a:p>
        </p:txBody>
      </p:sp>
    </p:spTree>
    <p:extLst>
      <p:ext uri="{BB962C8B-B14F-4D97-AF65-F5344CB8AC3E}">
        <p14:creationId xmlns:p14="http://schemas.microsoft.com/office/powerpoint/2010/main" val="116476721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E217A7-F8DB-4472-A597-3185EA19FDE0}"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602DD-D8C5-4910-BAD7-7EB060FEBE00}" type="slidenum">
              <a:rPr lang="en-US" smtClean="0"/>
              <a:t>‹#›</a:t>
            </a:fld>
            <a:endParaRPr lang="en-US"/>
          </a:p>
        </p:txBody>
      </p:sp>
    </p:spTree>
    <p:extLst>
      <p:ext uri="{BB962C8B-B14F-4D97-AF65-F5344CB8AC3E}">
        <p14:creationId xmlns:p14="http://schemas.microsoft.com/office/powerpoint/2010/main" val="192430196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E217A7-F8DB-4472-A597-3185EA19FDE0}"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602DD-D8C5-4910-BAD7-7EB060FEBE00}" type="slidenum">
              <a:rPr lang="en-US" smtClean="0"/>
              <a:t>‹#›</a:t>
            </a:fld>
            <a:endParaRPr lang="en-US"/>
          </a:p>
        </p:txBody>
      </p:sp>
    </p:spTree>
    <p:extLst>
      <p:ext uri="{BB962C8B-B14F-4D97-AF65-F5344CB8AC3E}">
        <p14:creationId xmlns:p14="http://schemas.microsoft.com/office/powerpoint/2010/main" val="240221970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E217A7-F8DB-4472-A597-3185EA19FDE0}" type="datetimeFigureOut">
              <a:rPr lang="en-US" smtClean="0"/>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602DD-D8C5-4910-BAD7-7EB060FEBE00}" type="slidenum">
              <a:rPr lang="en-US" smtClean="0"/>
              <a:t>‹#›</a:t>
            </a:fld>
            <a:endParaRPr lang="en-US"/>
          </a:p>
        </p:txBody>
      </p:sp>
    </p:spTree>
    <p:extLst>
      <p:ext uri="{BB962C8B-B14F-4D97-AF65-F5344CB8AC3E}">
        <p14:creationId xmlns:p14="http://schemas.microsoft.com/office/powerpoint/2010/main" val="59677538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E217A7-F8DB-4472-A597-3185EA19FDE0}" type="datetimeFigureOut">
              <a:rPr lang="en-US" smtClean="0"/>
              <a:t>3/19/2013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1602DD-D8C5-4910-BAD7-7EB060FEBE00}" type="slidenum">
              <a:rPr lang="en-US" smtClean="0"/>
              <a:t>‹#›</a:t>
            </a:fld>
            <a:endParaRPr lang="en-US"/>
          </a:p>
        </p:txBody>
      </p:sp>
    </p:spTree>
    <p:extLst>
      <p:ext uri="{BB962C8B-B14F-4D97-AF65-F5344CB8AC3E}">
        <p14:creationId xmlns:p14="http://schemas.microsoft.com/office/powerpoint/2010/main" val="21701013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E217A7-F8DB-4472-A597-3185EA19FDE0}" type="datetimeFigureOut">
              <a:rPr lang="en-US" smtClean="0"/>
              <a:t>3/19/2013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1602DD-D8C5-4910-BAD7-7EB060FEBE00}" type="slidenum">
              <a:rPr lang="en-US" smtClean="0"/>
              <a:t>‹#›</a:t>
            </a:fld>
            <a:endParaRPr lang="en-US"/>
          </a:p>
        </p:txBody>
      </p:sp>
    </p:spTree>
    <p:extLst>
      <p:ext uri="{BB962C8B-B14F-4D97-AF65-F5344CB8AC3E}">
        <p14:creationId xmlns:p14="http://schemas.microsoft.com/office/powerpoint/2010/main" val="90271499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217A7-F8DB-4472-A597-3185EA19FDE0}" type="datetimeFigureOut">
              <a:rPr lang="en-US" smtClean="0"/>
              <a:t>3/19/2013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1602DD-D8C5-4910-BAD7-7EB060FEBE00}" type="slidenum">
              <a:rPr lang="en-US" smtClean="0"/>
              <a:t>‹#›</a:t>
            </a:fld>
            <a:endParaRPr lang="en-US"/>
          </a:p>
        </p:txBody>
      </p:sp>
    </p:spTree>
    <p:extLst>
      <p:ext uri="{BB962C8B-B14F-4D97-AF65-F5344CB8AC3E}">
        <p14:creationId xmlns:p14="http://schemas.microsoft.com/office/powerpoint/2010/main" val="190533083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E217A7-F8DB-4472-A597-3185EA19FDE0}" type="datetimeFigureOut">
              <a:rPr lang="en-US" smtClean="0"/>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602DD-D8C5-4910-BAD7-7EB060FEBE00}" type="slidenum">
              <a:rPr lang="en-US" smtClean="0"/>
              <a:t>‹#›</a:t>
            </a:fld>
            <a:endParaRPr lang="en-US"/>
          </a:p>
        </p:txBody>
      </p:sp>
    </p:spTree>
    <p:extLst>
      <p:ext uri="{BB962C8B-B14F-4D97-AF65-F5344CB8AC3E}">
        <p14:creationId xmlns:p14="http://schemas.microsoft.com/office/powerpoint/2010/main" val="215610393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E217A7-F8DB-4472-A597-3185EA19FDE0}" type="datetimeFigureOut">
              <a:rPr lang="en-US" smtClean="0"/>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602DD-D8C5-4910-BAD7-7EB060FEBE00}" type="slidenum">
              <a:rPr lang="en-US" smtClean="0"/>
              <a:t>‹#›</a:t>
            </a:fld>
            <a:endParaRPr lang="en-US"/>
          </a:p>
        </p:txBody>
      </p:sp>
    </p:spTree>
    <p:extLst>
      <p:ext uri="{BB962C8B-B14F-4D97-AF65-F5344CB8AC3E}">
        <p14:creationId xmlns:p14="http://schemas.microsoft.com/office/powerpoint/2010/main" val="123247069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217A7-F8DB-4472-A597-3185EA19FDE0}" type="datetimeFigureOut">
              <a:rPr lang="en-US" smtClean="0"/>
              <a:t>3/19/2013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602DD-D8C5-4910-BAD7-7EB060FEBE00}" type="slidenum">
              <a:rPr lang="en-US" smtClean="0"/>
              <a:t>‹#›</a:t>
            </a:fld>
            <a:endParaRPr lang="en-US"/>
          </a:p>
        </p:txBody>
      </p:sp>
    </p:spTree>
    <p:extLst>
      <p:ext uri="{BB962C8B-B14F-4D97-AF65-F5344CB8AC3E}">
        <p14:creationId xmlns:p14="http://schemas.microsoft.com/office/powerpoint/2010/main" val="3150771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7.xml"/><Relationship Id="rId7" Type="http://schemas.openxmlformats.org/officeDocument/2006/relationships/image" Target="../media/image3.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jpg"/><Relationship Id="rId5" Type="http://schemas.openxmlformats.org/officeDocument/2006/relationships/image" Target="../media/image1.jpe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4.jp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jpeg"/></Relationships>
</file>

<file path=ppt/slides/_rels/slide9.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8610600" cy="646331"/>
          </a:xfrm>
          <a:prstGeom prst="rect">
            <a:avLst/>
          </a:prstGeom>
          <a:solidFill>
            <a:schemeClr val="accent2">
              <a:lumMod val="75000"/>
            </a:schemeClr>
          </a:solidFill>
        </p:spPr>
        <p:txBody>
          <a:bodyPr wrap="square" rtlCol="0">
            <a:spAutoFit/>
          </a:bodyPr>
          <a:lstStyle/>
          <a:p>
            <a:pPr algn="ctr"/>
            <a:r>
              <a:rPr lang="en-US" sz="3600" dirty="0" smtClean="0">
                <a:solidFill>
                  <a:srgbClr val="FFFF00"/>
                </a:solidFill>
              </a:rPr>
              <a:t>Auric (the car) in Pittsburgh</a:t>
            </a:r>
            <a:endParaRPr lang="en-US" sz="3600" dirty="0">
              <a:solidFill>
                <a:srgbClr val="FFFF00"/>
              </a:solidFill>
            </a:endParaRPr>
          </a:p>
        </p:txBody>
      </p:sp>
      <p:sp>
        <p:nvSpPr>
          <p:cNvPr id="5" name="TextBox 4"/>
          <p:cNvSpPr txBox="1"/>
          <p:nvPr/>
        </p:nvSpPr>
        <p:spPr>
          <a:xfrm>
            <a:off x="1845564" y="968633"/>
            <a:ext cx="5105400" cy="369332"/>
          </a:xfrm>
          <a:prstGeom prst="rect">
            <a:avLst/>
          </a:prstGeom>
          <a:noFill/>
        </p:spPr>
        <p:txBody>
          <a:bodyPr wrap="square" rtlCol="0">
            <a:spAutoFit/>
          </a:bodyPr>
          <a:lstStyle/>
          <a:p>
            <a:pPr algn="ctr"/>
            <a:r>
              <a:rPr lang="en-US" dirty="0" smtClean="0"/>
              <a:t>Starring</a:t>
            </a:r>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900" y="1681137"/>
            <a:ext cx="1219200" cy="140374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908" y="4339248"/>
            <a:ext cx="1158308" cy="145946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2581" y="4470938"/>
            <a:ext cx="1097519" cy="1565420"/>
          </a:xfrm>
          <a:prstGeom prst="rect">
            <a:avLst/>
          </a:prstGeom>
        </p:spPr>
      </p:pic>
      <p:sp>
        <p:nvSpPr>
          <p:cNvPr id="12" name="TextBox 11"/>
          <p:cNvSpPr txBox="1"/>
          <p:nvPr/>
        </p:nvSpPr>
        <p:spPr>
          <a:xfrm>
            <a:off x="2093976" y="4884316"/>
            <a:ext cx="2010918" cy="369332"/>
          </a:xfrm>
          <a:prstGeom prst="rect">
            <a:avLst/>
          </a:prstGeom>
          <a:solidFill>
            <a:schemeClr val="accent2">
              <a:lumMod val="75000"/>
            </a:schemeClr>
          </a:solidFill>
        </p:spPr>
        <p:txBody>
          <a:bodyPr wrap="square" rtlCol="0">
            <a:spAutoFit/>
          </a:bodyPr>
          <a:lstStyle/>
          <a:p>
            <a:r>
              <a:rPr lang="en-US" dirty="0" smtClean="0">
                <a:solidFill>
                  <a:srgbClr val="FFFF00"/>
                </a:solidFill>
              </a:rPr>
              <a:t>John Forbes</a:t>
            </a:r>
            <a:endParaRPr lang="en-US" dirty="0">
              <a:solidFill>
                <a:srgbClr val="FFFF00"/>
              </a:solidFill>
            </a:endParaRPr>
          </a:p>
        </p:txBody>
      </p:sp>
      <p:sp>
        <p:nvSpPr>
          <p:cNvPr id="13" name="TextBox 12"/>
          <p:cNvSpPr txBox="1"/>
          <p:nvPr/>
        </p:nvSpPr>
        <p:spPr>
          <a:xfrm>
            <a:off x="4919472" y="2041565"/>
            <a:ext cx="2010918" cy="369332"/>
          </a:xfrm>
          <a:prstGeom prst="rect">
            <a:avLst/>
          </a:prstGeom>
          <a:solidFill>
            <a:schemeClr val="accent2">
              <a:lumMod val="75000"/>
            </a:schemeClr>
          </a:solidFill>
        </p:spPr>
        <p:txBody>
          <a:bodyPr wrap="square" rtlCol="0">
            <a:spAutoFit/>
          </a:bodyPr>
          <a:lstStyle/>
          <a:p>
            <a:r>
              <a:rPr lang="en-US" dirty="0" smtClean="0">
                <a:solidFill>
                  <a:srgbClr val="FFFF00"/>
                </a:solidFill>
              </a:rPr>
              <a:t>Cherie </a:t>
            </a:r>
            <a:r>
              <a:rPr lang="en-US" dirty="0" err="1" smtClean="0">
                <a:solidFill>
                  <a:srgbClr val="FFFF00"/>
                </a:solidFill>
              </a:rPr>
              <a:t>Maharan</a:t>
            </a:r>
            <a:endParaRPr lang="en-US" dirty="0">
              <a:solidFill>
                <a:srgbClr val="FFFF00"/>
              </a:solidFill>
            </a:endParaRPr>
          </a:p>
        </p:txBody>
      </p:sp>
      <p:sp>
        <p:nvSpPr>
          <p:cNvPr id="17" name="TextBox 16"/>
          <p:cNvSpPr txBox="1"/>
          <p:nvPr/>
        </p:nvSpPr>
        <p:spPr>
          <a:xfrm>
            <a:off x="4895088" y="4850432"/>
            <a:ext cx="1932432" cy="646331"/>
          </a:xfrm>
          <a:prstGeom prst="rect">
            <a:avLst/>
          </a:prstGeom>
          <a:solidFill>
            <a:schemeClr val="accent2">
              <a:lumMod val="75000"/>
            </a:schemeClr>
          </a:solidFill>
        </p:spPr>
        <p:txBody>
          <a:bodyPr wrap="square" rtlCol="0">
            <a:spAutoFit/>
          </a:bodyPr>
          <a:lstStyle/>
          <a:p>
            <a:r>
              <a:rPr lang="en-US" dirty="0" smtClean="0">
                <a:solidFill>
                  <a:srgbClr val="FFFF00"/>
                </a:solidFill>
              </a:rPr>
              <a:t>Marc Rauer, from Behind</a:t>
            </a:r>
            <a:endParaRPr lang="en-US" dirty="0">
              <a:solidFill>
                <a:srgbClr val="FFFF00"/>
              </a:solidFill>
            </a:endParaRPr>
          </a:p>
        </p:txBody>
      </p:sp>
      <p:cxnSp>
        <p:nvCxnSpPr>
          <p:cNvPr id="3" name="Straight Connector 2"/>
          <p:cNvCxnSpPr/>
          <p:nvPr/>
        </p:nvCxnSpPr>
        <p:spPr>
          <a:xfrm flipH="1">
            <a:off x="4283964" y="1359932"/>
            <a:ext cx="59436" cy="5421868"/>
          </a:xfrm>
          <a:prstGeom prst="line">
            <a:avLst/>
          </a:prstGeom>
        </p:spPr>
        <p:style>
          <a:lnRef idx="3">
            <a:schemeClr val="accent5"/>
          </a:lnRef>
          <a:fillRef idx="0">
            <a:schemeClr val="accent5"/>
          </a:fillRef>
          <a:effectRef idx="2">
            <a:schemeClr val="accent5"/>
          </a:effectRef>
          <a:fontRef idx="minor">
            <a:schemeClr val="tx1"/>
          </a:fontRef>
        </p:style>
      </p:cxnSp>
      <p:cxnSp>
        <p:nvCxnSpPr>
          <p:cNvPr id="19" name="Straight Connector 18"/>
          <p:cNvCxnSpPr/>
          <p:nvPr/>
        </p:nvCxnSpPr>
        <p:spPr>
          <a:xfrm>
            <a:off x="381000" y="1337965"/>
            <a:ext cx="8610600" cy="43934"/>
          </a:xfrm>
          <a:prstGeom prst="line">
            <a:avLst/>
          </a:prstGeom>
        </p:spPr>
        <p:style>
          <a:lnRef idx="3">
            <a:schemeClr val="accent5"/>
          </a:lnRef>
          <a:fillRef idx="0">
            <a:schemeClr val="accent5"/>
          </a:fillRef>
          <a:effectRef idx="2">
            <a:schemeClr val="accent5"/>
          </a:effectRef>
          <a:fontRef idx="minor">
            <a:schemeClr val="tx1"/>
          </a:fontRef>
        </p:style>
      </p:cxnSp>
      <p:sp>
        <p:nvSpPr>
          <p:cNvPr id="2" name="TextBox 1"/>
          <p:cNvSpPr txBox="1"/>
          <p:nvPr/>
        </p:nvSpPr>
        <p:spPr>
          <a:xfrm>
            <a:off x="1981200" y="2038672"/>
            <a:ext cx="1981200" cy="646331"/>
          </a:xfrm>
          <a:prstGeom prst="rect">
            <a:avLst/>
          </a:prstGeom>
          <a:solidFill>
            <a:schemeClr val="accent2">
              <a:lumMod val="75000"/>
            </a:schemeClr>
          </a:solidFill>
        </p:spPr>
        <p:txBody>
          <a:bodyPr wrap="square" rtlCol="0">
            <a:spAutoFit/>
          </a:bodyPr>
          <a:lstStyle/>
          <a:p>
            <a:r>
              <a:rPr lang="en-US" dirty="0" smtClean="0">
                <a:solidFill>
                  <a:srgbClr val="FFFF00"/>
                </a:solidFill>
              </a:rPr>
              <a:t>Auric </a:t>
            </a:r>
            <a:r>
              <a:rPr lang="en-US" dirty="0" err="1" smtClean="0">
                <a:solidFill>
                  <a:srgbClr val="FFFF00"/>
                </a:solidFill>
              </a:rPr>
              <a:t>Goldfinger</a:t>
            </a:r>
            <a:r>
              <a:rPr lang="en-US" dirty="0" smtClean="0">
                <a:solidFill>
                  <a:srgbClr val="FFFF00"/>
                </a:solidFill>
              </a:rPr>
              <a:t> the car</a:t>
            </a:r>
            <a:endParaRPr lang="en-US" dirty="0">
              <a:solidFill>
                <a:srgbClr val="FFFF00"/>
              </a:solidFill>
            </a:endParaRPr>
          </a:p>
        </p:txBody>
      </p:sp>
      <p:pic>
        <p:nvPicPr>
          <p:cNvPr id="1026" name="Picture 2" descr="C:\Users\Administrator\Documents\pittsburgh\goldfinger the ca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5165" y="1940543"/>
            <a:ext cx="1701351" cy="842588"/>
          </a:xfrm>
          <a:prstGeom prst="rect">
            <a:avLst/>
          </a:prstGeom>
          <a:noFill/>
          <a:extLst>
            <a:ext uri="{909E8E84-426E-40DD-AFC4-6F175D3DCCD1}">
              <a14:hiddenFill xmlns:a14="http://schemas.microsoft.com/office/drawing/2010/main">
                <a:solidFill>
                  <a:srgbClr val="FFFFFF"/>
                </a:solidFill>
              </a14:hiddenFill>
            </a:ext>
          </a:extLst>
        </p:spPr>
      </p:pic>
      <p:pic>
        <p:nvPicPr>
          <p:cNvPr id="18" name="Yall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534773562"/>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8"/>
                                        </p:tgtEl>
                                      </p:cBhvr>
                                    </p:cmd>
                                  </p:childTnLst>
                                </p:cTn>
                              </p:par>
                              <p:par>
                                <p:cTn id="7" presetID="53" presetClass="entr" presetSubtype="16"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 calcmode="lin" valueType="num">
                                      <p:cBhvr>
                                        <p:cTn id="9" dur="500" fill="hold"/>
                                        <p:tgtEl>
                                          <p:spTgt spid="1026"/>
                                        </p:tgtEl>
                                        <p:attrNameLst>
                                          <p:attrName>ppt_w</p:attrName>
                                        </p:attrNameLst>
                                      </p:cBhvr>
                                      <p:tavLst>
                                        <p:tav tm="0">
                                          <p:val>
                                            <p:fltVal val="0"/>
                                          </p:val>
                                        </p:tav>
                                        <p:tav tm="100000">
                                          <p:val>
                                            <p:strVal val="#ppt_w"/>
                                          </p:val>
                                        </p:tav>
                                      </p:tavLst>
                                    </p:anim>
                                    <p:anim calcmode="lin" valueType="num">
                                      <p:cBhvr>
                                        <p:cTn id="10" dur="500" fill="hold"/>
                                        <p:tgtEl>
                                          <p:spTgt spid="1026"/>
                                        </p:tgtEl>
                                        <p:attrNameLst>
                                          <p:attrName>ppt_h</p:attrName>
                                        </p:attrNameLst>
                                      </p:cBhvr>
                                      <p:tavLst>
                                        <p:tav tm="0">
                                          <p:val>
                                            <p:fltVal val="0"/>
                                          </p:val>
                                        </p:tav>
                                        <p:tav tm="100000">
                                          <p:val>
                                            <p:strVal val="#ppt_h"/>
                                          </p:val>
                                        </p:tav>
                                      </p:tavLst>
                                    </p:anim>
                                    <p:animEffect transition="in" filter="fade">
                                      <p:cBhvr>
                                        <p:cTn id="11" dur="500"/>
                                        <p:tgtEl>
                                          <p:spTgt spid="1026"/>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2" presetClass="entr" presetSubtype="4" fill="hold" nodeType="withEffect">
                                  <p:stCondLst>
                                    <p:cond delay="1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31" presetClass="entr" presetSubtype="0" fill="hold" nodeType="withEffect">
                                  <p:stCondLst>
                                    <p:cond delay="250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par>
                                <p:cTn id="31" presetID="31" presetClass="entr" presetSubtype="0" fill="hold" grpId="1" nodeType="withEffect">
                                  <p:stCondLst>
                                    <p:cond delay="25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2" presetClass="entr" presetSubtype="1" fill="hold" nodeType="withEffect">
                                  <p:stCondLst>
                                    <p:cond delay="35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35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0" fill="hold"/>
                                        <p:tgtEl>
                                          <p:spTgt spid="17"/>
                                        </p:tgtEl>
                                        <p:attrNameLst>
                                          <p:attrName>ppt_x</p:attrName>
                                        </p:attrNameLst>
                                      </p:cBhvr>
                                      <p:tavLst>
                                        <p:tav tm="0">
                                          <p:val>
                                            <p:strVal val="#ppt_x"/>
                                          </p:val>
                                        </p:tav>
                                        <p:tav tm="100000">
                                          <p:val>
                                            <p:strVal val="#ppt_x"/>
                                          </p:val>
                                        </p:tav>
                                      </p:tavLst>
                                    </p:anim>
                                    <p:anim calcmode="lin" valueType="num">
                                      <p:cBhvr additive="base">
                                        <p:cTn id="44" dur="1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5" fill="hold" display="0">
                  <p:stCondLst>
                    <p:cond delay="indefinite"/>
                  </p:stCondLst>
                  <p:endCondLst>
                    <p:cond evt="onStopAudio" delay="0">
                      <p:tgtEl>
                        <p:sldTgt/>
                      </p:tgtEl>
                    </p:cond>
                  </p:endCondLst>
                </p:cTn>
                <p:tgtEl>
                  <p:spTgt spid="18"/>
                </p:tgtEl>
              </p:cMediaNode>
            </p:audio>
          </p:childTnLst>
        </p:cTn>
      </p:par>
    </p:tnLst>
    <p:bldLst>
      <p:bldP spid="12" grpId="0" animBg="1"/>
      <p:bldP spid="13" grpId="1" animBg="1"/>
      <p:bldP spid="17" grpId="0"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305800" cy="609600"/>
          </a:xfrm>
          <a:solidFill>
            <a:schemeClr val="accent2">
              <a:lumMod val="75000"/>
            </a:schemeClr>
          </a:solidFill>
        </p:spPr>
        <p:txBody>
          <a:bodyPr>
            <a:normAutofit fontScale="90000"/>
          </a:bodyPr>
          <a:lstStyle/>
          <a:p>
            <a:r>
              <a:rPr lang="en-US" dirty="0" smtClean="0">
                <a:solidFill>
                  <a:srgbClr val="FFFF00"/>
                </a:solidFill>
              </a:rPr>
              <a:t>About Mei </a:t>
            </a:r>
            <a:r>
              <a:rPr lang="en-US" dirty="0" err="1" smtClean="0">
                <a:solidFill>
                  <a:srgbClr val="FFFF00"/>
                </a:solidFill>
              </a:rPr>
              <a:t>Nahar</a:t>
            </a:r>
            <a:endParaRPr lang="en-US" dirty="0">
              <a:solidFill>
                <a:srgbClr val="FFFF00"/>
              </a:solidFill>
            </a:endParaRPr>
          </a:p>
        </p:txBody>
      </p:sp>
      <p:sp>
        <p:nvSpPr>
          <p:cNvPr id="5" name="Content Placeholder 4"/>
          <p:cNvSpPr>
            <a:spLocks noGrp="1"/>
          </p:cNvSpPr>
          <p:nvPr>
            <p:ph sz="half" idx="1"/>
          </p:nvPr>
        </p:nvSpPr>
        <p:spPr>
          <a:xfrm>
            <a:off x="457200" y="1600200"/>
            <a:ext cx="5029200" cy="4525963"/>
          </a:xfrm>
          <a:solidFill>
            <a:schemeClr val="accent2">
              <a:lumMod val="75000"/>
            </a:schemeClr>
          </a:solidFill>
        </p:spPr>
        <p:txBody>
          <a:bodyPr>
            <a:normAutofit lnSpcReduction="10000"/>
          </a:bodyPr>
          <a:lstStyle/>
          <a:p>
            <a:r>
              <a:rPr lang="en-US" dirty="0" err="1" smtClean="0">
                <a:solidFill>
                  <a:srgbClr val="FFFF00"/>
                </a:solidFill>
              </a:rPr>
              <a:t>Idan</a:t>
            </a:r>
            <a:r>
              <a:rPr lang="en-US" dirty="0" smtClean="0">
                <a:solidFill>
                  <a:srgbClr val="FFFF00"/>
                </a:solidFill>
              </a:rPr>
              <a:t> </a:t>
            </a:r>
            <a:r>
              <a:rPr lang="en-US" dirty="0" err="1" smtClean="0">
                <a:solidFill>
                  <a:srgbClr val="FFFF00"/>
                </a:solidFill>
              </a:rPr>
              <a:t>Raichel</a:t>
            </a:r>
            <a:r>
              <a:rPr lang="en-US" dirty="0" smtClean="0">
                <a:solidFill>
                  <a:srgbClr val="FFFF00"/>
                </a:solidFill>
              </a:rPr>
              <a:t> (and the </a:t>
            </a:r>
            <a:r>
              <a:rPr lang="en-US" dirty="0" err="1" smtClean="0">
                <a:solidFill>
                  <a:srgbClr val="FFFF00"/>
                </a:solidFill>
              </a:rPr>
              <a:t>Idan</a:t>
            </a:r>
            <a:r>
              <a:rPr lang="en-US" dirty="0" smtClean="0">
                <a:solidFill>
                  <a:srgbClr val="FFFF00"/>
                </a:solidFill>
              </a:rPr>
              <a:t> </a:t>
            </a:r>
            <a:r>
              <a:rPr lang="en-US" dirty="0" err="1" smtClean="0">
                <a:solidFill>
                  <a:srgbClr val="FFFF00"/>
                </a:solidFill>
              </a:rPr>
              <a:t>Raichel</a:t>
            </a:r>
            <a:r>
              <a:rPr lang="en-US" dirty="0" smtClean="0">
                <a:solidFill>
                  <a:srgbClr val="FFFF00"/>
                </a:solidFill>
              </a:rPr>
              <a:t> project that he originated and leads), attempts to fuse various themes into music. This song was composed in 2008 for the album, </a:t>
            </a:r>
            <a:r>
              <a:rPr lang="en-US" dirty="0" err="1">
                <a:solidFill>
                  <a:srgbClr val="FFFF00"/>
                </a:solidFill>
              </a:rPr>
              <a:t>Bein</a:t>
            </a:r>
            <a:r>
              <a:rPr lang="en-US" dirty="0">
                <a:solidFill>
                  <a:srgbClr val="FFFF00"/>
                </a:solidFill>
              </a:rPr>
              <a:t> </a:t>
            </a:r>
            <a:r>
              <a:rPr lang="en-US" dirty="0" err="1">
                <a:solidFill>
                  <a:srgbClr val="FFFF00"/>
                </a:solidFill>
              </a:rPr>
              <a:t>Kirot</a:t>
            </a:r>
            <a:r>
              <a:rPr lang="en-US" dirty="0">
                <a:solidFill>
                  <a:srgbClr val="FFFF00"/>
                </a:solidFill>
              </a:rPr>
              <a:t> </a:t>
            </a:r>
            <a:r>
              <a:rPr lang="en-US" dirty="0" err="1" smtClean="0">
                <a:solidFill>
                  <a:srgbClr val="FFFF00"/>
                </a:solidFill>
              </a:rPr>
              <a:t>Beity</a:t>
            </a:r>
            <a:endParaRPr lang="en-US" dirty="0" smtClean="0">
              <a:solidFill>
                <a:srgbClr val="FFFF00"/>
              </a:solidFill>
            </a:endParaRPr>
          </a:p>
          <a:p>
            <a:r>
              <a:rPr lang="en-US" dirty="0" smtClean="0">
                <a:solidFill>
                  <a:srgbClr val="FFFF00"/>
                </a:solidFill>
              </a:rPr>
              <a:t>Choreographed in 2011 by </a:t>
            </a:r>
            <a:r>
              <a:rPr lang="en-US" dirty="0" err="1" smtClean="0">
                <a:solidFill>
                  <a:srgbClr val="FFFF00"/>
                </a:solidFill>
              </a:rPr>
              <a:t>Yaron</a:t>
            </a:r>
            <a:r>
              <a:rPr lang="en-US" dirty="0" smtClean="0">
                <a:solidFill>
                  <a:srgbClr val="FFFF00"/>
                </a:solidFill>
              </a:rPr>
              <a:t> Ben </a:t>
            </a:r>
            <a:r>
              <a:rPr lang="en-US" dirty="0" err="1" smtClean="0">
                <a:solidFill>
                  <a:srgbClr val="FFFF00"/>
                </a:solidFill>
              </a:rPr>
              <a:t>Shichon</a:t>
            </a:r>
            <a:endParaRPr lang="en-US" dirty="0" smtClean="0">
              <a:solidFill>
                <a:srgbClr val="FFFF00"/>
              </a:solidFill>
            </a:endParaRPr>
          </a:p>
          <a:p>
            <a:r>
              <a:rPr lang="en-US" dirty="0" smtClean="0">
                <a:solidFill>
                  <a:srgbClr val="FFFF00"/>
                </a:solidFill>
              </a:rPr>
              <a:t>Dance was demonstrated in the </a:t>
            </a:r>
            <a:r>
              <a:rPr lang="en-US" dirty="0" err="1" smtClean="0">
                <a:solidFill>
                  <a:srgbClr val="FFFF00"/>
                </a:solidFill>
              </a:rPr>
              <a:t>Phila</a:t>
            </a:r>
            <a:r>
              <a:rPr lang="en-US" dirty="0" smtClean="0">
                <a:solidFill>
                  <a:srgbClr val="FFFF00"/>
                </a:solidFill>
              </a:rPr>
              <a:t> area in March, 2012</a:t>
            </a:r>
          </a:p>
          <a:p>
            <a:endParaRPr lang="en-US" dirty="0">
              <a:solidFill>
                <a:srgbClr val="FFFF00"/>
              </a:solidFill>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00800" y="1547812"/>
            <a:ext cx="1914525" cy="2238375"/>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3962400"/>
            <a:ext cx="1905000" cy="2411392"/>
          </a:xfrm>
          <a:prstGeom prst="rect">
            <a:avLst/>
          </a:prstGeom>
        </p:spPr>
      </p:pic>
      <p:sp>
        <p:nvSpPr>
          <p:cNvPr id="2" name="TextBox 1"/>
          <p:cNvSpPr txBox="1"/>
          <p:nvPr/>
        </p:nvSpPr>
        <p:spPr>
          <a:xfrm>
            <a:off x="457200" y="838200"/>
            <a:ext cx="8305800" cy="646331"/>
          </a:xfrm>
          <a:prstGeom prst="rect">
            <a:avLst/>
          </a:prstGeom>
          <a:solidFill>
            <a:schemeClr val="accent2">
              <a:lumMod val="75000"/>
            </a:schemeClr>
          </a:solidFill>
        </p:spPr>
        <p:txBody>
          <a:bodyPr wrap="square" rtlCol="0">
            <a:spAutoFit/>
          </a:bodyPr>
          <a:lstStyle/>
          <a:p>
            <a:r>
              <a:rPr lang="en-US" dirty="0" smtClean="0">
                <a:solidFill>
                  <a:srgbClr val="FFFF00"/>
                </a:solidFill>
              </a:rPr>
              <a:t>This slide concentrates on the dance, Mei </a:t>
            </a:r>
            <a:r>
              <a:rPr lang="en-US" dirty="0" err="1" smtClean="0">
                <a:solidFill>
                  <a:srgbClr val="FFFF00"/>
                </a:solidFill>
              </a:rPr>
              <a:t>Nahar</a:t>
            </a:r>
            <a:r>
              <a:rPr lang="en-US" dirty="0" smtClean="0">
                <a:solidFill>
                  <a:srgbClr val="FFFF00"/>
                </a:solidFill>
              </a:rPr>
              <a:t>, which was one of the dances taught. This slide is about its creation both as a song and dance</a:t>
            </a:r>
            <a:endParaRPr lang="en-US" dirty="0">
              <a:solidFill>
                <a:srgbClr val="FFFF00"/>
              </a:solidFill>
            </a:endParaRPr>
          </a:p>
        </p:txBody>
      </p:sp>
      <p:sp>
        <p:nvSpPr>
          <p:cNvPr id="3" name="Right Arrow 2"/>
          <p:cNvSpPr/>
          <p:nvPr/>
        </p:nvSpPr>
        <p:spPr>
          <a:xfrm>
            <a:off x="5105400" y="2667000"/>
            <a:ext cx="1295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053584" y="4191000"/>
            <a:ext cx="1371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6054861"/>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ocuments\pittsburgh\john forb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55248"/>
            <a:ext cx="142875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ocuments\pittsburgh\Braddock roa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228600"/>
            <a:ext cx="3275013" cy="1909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Documents\pittsburgh\india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2286000"/>
            <a:ext cx="1219200" cy="177646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istrator\Documents\pittsburgh\indian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600" y="2212129"/>
            <a:ext cx="1579800" cy="18503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istrator\Documents\pittsburgh\louis.anoth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1120" y="4335954"/>
            <a:ext cx="1399032" cy="168216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istrator\Documents\pittsburgh\louisxv.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2152" y="4335953"/>
            <a:ext cx="1371600" cy="16505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088" y="195072"/>
            <a:ext cx="4724400" cy="3416320"/>
          </a:xfrm>
          <a:prstGeom prst="rect">
            <a:avLst/>
          </a:prstGeom>
          <a:solidFill>
            <a:schemeClr val="accent2">
              <a:lumMod val="75000"/>
            </a:schemeClr>
          </a:solidFill>
        </p:spPr>
        <p:txBody>
          <a:bodyPr wrap="square" rtlCol="0">
            <a:spAutoFit/>
          </a:bodyPr>
          <a:lstStyle/>
          <a:p>
            <a:r>
              <a:rPr lang="en-US" dirty="0" smtClean="0">
                <a:solidFill>
                  <a:srgbClr val="FFFF00"/>
                </a:solidFill>
              </a:rPr>
              <a:t>Below, left, is Gen John Forbes, the British General in charge of British American forces in the French and Indian War of the middle 1700’s. </a:t>
            </a:r>
          </a:p>
          <a:p>
            <a:endParaRPr lang="en-US" dirty="0">
              <a:solidFill>
                <a:srgbClr val="FFFF00"/>
              </a:solidFill>
            </a:endParaRPr>
          </a:p>
          <a:p>
            <a:r>
              <a:rPr lang="en-US" dirty="0" smtClean="0">
                <a:solidFill>
                  <a:srgbClr val="FFFF00"/>
                </a:solidFill>
              </a:rPr>
              <a:t>He wanted to invest Fort Duquesne where Pittsburgh is today. To do so, he adopted a multi level strategy. </a:t>
            </a:r>
          </a:p>
          <a:p>
            <a:pPr marL="285750" indent="-285750">
              <a:buFont typeface="Arial" pitchFamily="34" charset="0"/>
              <a:buChar char="•"/>
            </a:pPr>
            <a:r>
              <a:rPr lang="en-US" dirty="0" smtClean="0">
                <a:solidFill>
                  <a:srgbClr val="FFFF00"/>
                </a:solidFill>
              </a:rPr>
              <a:t>Extended and reengineered the Braddock road (built by the previous commander) to move men and supplies to the front (Ft Duquesne)</a:t>
            </a:r>
          </a:p>
          <a:p>
            <a:endParaRPr lang="en-US" dirty="0">
              <a:solidFill>
                <a:srgbClr val="FFFF00"/>
              </a:solidFill>
            </a:endParaRPr>
          </a:p>
        </p:txBody>
      </p:sp>
      <p:sp>
        <p:nvSpPr>
          <p:cNvPr id="3" name="TextBox 2"/>
          <p:cNvSpPr txBox="1"/>
          <p:nvPr/>
        </p:nvSpPr>
        <p:spPr>
          <a:xfrm>
            <a:off x="1905000" y="3124200"/>
            <a:ext cx="3124200" cy="2862322"/>
          </a:xfrm>
          <a:prstGeom prst="rect">
            <a:avLst/>
          </a:prstGeom>
          <a:solidFill>
            <a:schemeClr val="accent2">
              <a:lumMod val="75000"/>
            </a:schemeClr>
          </a:solidFill>
        </p:spPr>
        <p:txBody>
          <a:bodyPr wrap="square" rtlCol="0">
            <a:spAutoFit/>
          </a:bodyPr>
          <a:lstStyle/>
          <a:p>
            <a:pPr marL="285750" indent="-285750">
              <a:buFont typeface="Arial" pitchFamily="34" charset="0"/>
              <a:buChar char="•"/>
            </a:pPr>
            <a:r>
              <a:rPr lang="en-US" dirty="0" smtClean="0">
                <a:solidFill>
                  <a:srgbClr val="FFFF00"/>
                </a:solidFill>
              </a:rPr>
              <a:t>Make treaties with the Indian tribes to keep the tribes from  supporting the French</a:t>
            </a:r>
          </a:p>
          <a:p>
            <a:pPr marL="285750" indent="-285750">
              <a:buFont typeface="Arial" pitchFamily="34" charset="0"/>
              <a:buChar char="•"/>
            </a:pPr>
            <a:r>
              <a:rPr lang="en-US" dirty="0" smtClean="0">
                <a:solidFill>
                  <a:srgbClr val="FFFF00"/>
                </a:solidFill>
              </a:rPr>
              <a:t>Surrounded (invested) Fort Duquesne as the French abandoned the fort</a:t>
            </a:r>
          </a:p>
          <a:p>
            <a:pPr marL="285750" indent="-285750">
              <a:buFont typeface="Arial" pitchFamily="34" charset="0"/>
              <a:buChar char="•"/>
            </a:pPr>
            <a:r>
              <a:rPr lang="en-US" dirty="0" smtClean="0">
                <a:solidFill>
                  <a:srgbClr val="FFFF00"/>
                </a:solidFill>
              </a:rPr>
              <a:t>Created a new fort, Fort Pitt, which is the basis of present day Pittsburgh</a:t>
            </a:r>
            <a:endParaRPr lang="en-US" dirty="0">
              <a:solidFill>
                <a:srgbClr val="FFFF00"/>
              </a:solidFill>
            </a:endParaRPr>
          </a:p>
        </p:txBody>
      </p:sp>
      <p:pic>
        <p:nvPicPr>
          <p:cNvPr id="1032" name="Picture 8" descr="C:\Users\Administrator\Documents\pittsburgh\ft pit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78552" y="2799484"/>
            <a:ext cx="3505200" cy="25259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6096000"/>
            <a:ext cx="8534400" cy="646331"/>
          </a:xfrm>
          <a:prstGeom prst="rect">
            <a:avLst/>
          </a:prstGeom>
          <a:solidFill>
            <a:schemeClr val="accent2">
              <a:lumMod val="75000"/>
            </a:schemeClr>
          </a:solidFill>
        </p:spPr>
        <p:txBody>
          <a:bodyPr wrap="square" rtlCol="0">
            <a:spAutoFit/>
          </a:bodyPr>
          <a:lstStyle/>
          <a:p>
            <a:r>
              <a:rPr lang="en-US" dirty="0" smtClean="0">
                <a:solidFill>
                  <a:srgbClr val="FFFF00"/>
                </a:solidFill>
              </a:rPr>
              <a:t>An unintended consequence of the Braddock road was to cement Pennsylvania’s claim to this region (against other colonies, especially Virginia) defining the state’s borders</a:t>
            </a:r>
            <a:endParaRPr lang="en-US" dirty="0">
              <a:solidFill>
                <a:srgbClr val="FFFF00"/>
              </a:solidFill>
            </a:endParaRPr>
          </a:p>
        </p:txBody>
      </p:sp>
    </p:spTree>
    <p:extLst>
      <p:ext uri="{BB962C8B-B14F-4D97-AF65-F5344CB8AC3E}">
        <p14:creationId xmlns:p14="http://schemas.microsoft.com/office/powerpoint/2010/main" val="3154080235"/>
      </p:ext>
    </p:extLst>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5000"/>
                                  </p:stCondLst>
                                  <p:childTnLst>
                                    <p:animEffect transition="out" filter="fade">
                                      <p:cBhvr>
                                        <p:cTn id="6" dur="3000"/>
                                        <p:tgtEl>
                                          <p:spTgt spid="1029"/>
                                        </p:tgtEl>
                                      </p:cBhvr>
                                    </p:animEffect>
                                    <p:set>
                                      <p:cBhvr>
                                        <p:cTn id="7" dur="1" fill="hold">
                                          <p:stCondLst>
                                            <p:cond delay="2999"/>
                                          </p:stCondLst>
                                        </p:cTn>
                                        <p:tgtEl>
                                          <p:spTgt spid="1029"/>
                                        </p:tgtEl>
                                        <p:attrNameLst>
                                          <p:attrName>style.visibility</p:attrName>
                                        </p:attrNameLst>
                                      </p:cBhvr>
                                      <p:to>
                                        <p:strVal val="hidden"/>
                                      </p:to>
                                    </p:set>
                                  </p:childTnLst>
                                </p:cTn>
                              </p:par>
                              <p:par>
                                <p:cTn id="8" presetID="10" presetClass="exit" presetSubtype="0" fill="hold" nodeType="withEffect">
                                  <p:stCondLst>
                                    <p:cond delay="5000"/>
                                  </p:stCondLst>
                                  <p:childTnLst>
                                    <p:animEffect transition="out" filter="fade">
                                      <p:cBhvr>
                                        <p:cTn id="9" dur="3000"/>
                                        <p:tgtEl>
                                          <p:spTgt spid="1028"/>
                                        </p:tgtEl>
                                      </p:cBhvr>
                                    </p:animEffect>
                                    <p:set>
                                      <p:cBhvr>
                                        <p:cTn id="10" dur="1" fill="hold">
                                          <p:stCondLst>
                                            <p:cond delay="2999"/>
                                          </p:stCondLst>
                                        </p:cTn>
                                        <p:tgtEl>
                                          <p:spTgt spid="1028"/>
                                        </p:tgtEl>
                                        <p:attrNameLst>
                                          <p:attrName>style.visibility</p:attrName>
                                        </p:attrNameLst>
                                      </p:cBhvr>
                                      <p:to>
                                        <p:strVal val="hidden"/>
                                      </p:to>
                                    </p:set>
                                  </p:childTnLst>
                                </p:cTn>
                              </p:par>
                            </p:childTnLst>
                          </p:cTn>
                        </p:par>
                        <p:par>
                          <p:cTn id="11" fill="hold">
                            <p:stCondLst>
                              <p:cond delay="8000"/>
                            </p:stCondLst>
                            <p:childTnLst>
                              <p:par>
                                <p:cTn id="12" presetID="10" presetClass="exit" presetSubtype="0" fill="hold" nodeType="afterEffect">
                                  <p:stCondLst>
                                    <p:cond delay="3000"/>
                                  </p:stCondLst>
                                  <p:childTnLst>
                                    <p:animEffect transition="out" filter="fade">
                                      <p:cBhvr>
                                        <p:cTn id="13" dur="3000"/>
                                        <p:tgtEl>
                                          <p:spTgt spid="1030"/>
                                        </p:tgtEl>
                                      </p:cBhvr>
                                    </p:animEffect>
                                    <p:set>
                                      <p:cBhvr>
                                        <p:cTn id="14" dur="1" fill="hold">
                                          <p:stCondLst>
                                            <p:cond delay="2999"/>
                                          </p:stCondLst>
                                        </p:cTn>
                                        <p:tgtEl>
                                          <p:spTgt spid="1030"/>
                                        </p:tgtEl>
                                        <p:attrNameLst>
                                          <p:attrName>style.visibility</p:attrName>
                                        </p:attrNameLst>
                                      </p:cBhvr>
                                      <p:to>
                                        <p:strVal val="hidden"/>
                                      </p:to>
                                    </p:set>
                                  </p:childTnLst>
                                </p:cTn>
                              </p:par>
                              <p:par>
                                <p:cTn id="15" presetID="10" presetClass="exit" presetSubtype="0" fill="hold" nodeType="withEffect">
                                  <p:stCondLst>
                                    <p:cond delay="3000"/>
                                  </p:stCondLst>
                                  <p:childTnLst>
                                    <p:animEffect transition="out" filter="fade">
                                      <p:cBhvr>
                                        <p:cTn id="16" dur="3000"/>
                                        <p:tgtEl>
                                          <p:spTgt spid="1031"/>
                                        </p:tgtEl>
                                      </p:cBhvr>
                                    </p:animEffect>
                                    <p:set>
                                      <p:cBhvr>
                                        <p:cTn id="17" dur="1" fill="hold">
                                          <p:stCondLst>
                                            <p:cond delay="2999"/>
                                          </p:stCondLst>
                                        </p:cTn>
                                        <p:tgtEl>
                                          <p:spTgt spid="1031"/>
                                        </p:tgtEl>
                                        <p:attrNameLst>
                                          <p:attrName>style.visibility</p:attrName>
                                        </p:attrNameLst>
                                      </p:cBhvr>
                                      <p:to>
                                        <p:strVal val="hidden"/>
                                      </p:to>
                                    </p:set>
                                  </p:childTnLst>
                                </p:cTn>
                              </p:par>
                            </p:childTnLst>
                          </p:cTn>
                        </p:par>
                        <p:par>
                          <p:cTn id="18" fill="hold">
                            <p:stCondLst>
                              <p:cond delay="14000"/>
                            </p:stCondLst>
                            <p:childTnLst>
                              <p:par>
                                <p:cTn id="19" presetID="10" presetClass="entr" presetSubtype="0" fill="hold" nodeType="afterEffect">
                                  <p:stCondLst>
                                    <p:cond delay="0"/>
                                  </p:stCondLst>
                                  <p:childTnLst>
                                    <p:set>
                                      <p:cBhvr>
                                        <p:cTn id="20" dur="1" fill="hold">
                                          <p:stCondLst>
                                            <p:cond delay="0"/>
                                          </p:stCondLst>
                                        </p:cTn>
                                        <p:tgtEl>
                                          <p:spTgt spid="1032"/>
                                        </p:tgtEl>
                                        <p:attrNameLst>
                                          <p:attrName>style.visibility</p:attrName>
                                        </p:attrNameLst>
                                      </p:cBhvr>
                                      <p:to>
                                        <p:strVal val="visible"/>
                                      </p:to>
                                    </p:set>
                                    <p:animEffect transition="in" filter="fade">
                                      <p:cBhvr>
                                        <p:cTn id="21" dur="5000"/>
                                        <p:tgtEl>
                                          <p:spTgt spid="10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9120" y="0"/>
            <a:ext cx="8153400" cy="461665"/>
          </a:xfrm>
          <a:prstGeom prst="rect">
            <a:avLst/>
          </a:prstGeom>
          <a:solidFill>
            <a:schemeClr val="accent2">
              <a:lumMod val="75000"/>
            </a:schemeClr>
          </a:solidFill>
        </p:spPr>
        <p:txBody>
          <a:bodyPr wrap="square" rtlCol="0">
            <a:spAutoFit/>
          </a:bodyPr>
          <a:lstStyle/>
          <a:p>
            <a:pPr algn="ctr"/>
            <a:r>
              <a:rPr lang="en-US" sz="2400" dirty="0" smtClean="0">
                <a:solidFill>
                  <a:srgbClr val="FFFF00"/>
                </a:solidFill>
              </a:rPr>
              <a:t>Getting to Pittsburgh</a:t>
            </a:r>
            <a:endParaRPr lang="en-US" sz="2400" dirty="0">
              <a:solidFill>
                <a:srgbClr val="FFFF00"/>
              </a:solidFill>
            </a:endParaRPr>
          </a:p>
        </p:txBody>
      </p:sp>
      <p:pic>
        <p:nvPicPr>
          <p:cNvPr id="3074" name="Picture 2" descr="C:\Users\Administrator\Documents\pittsburgh\pa 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008" y="521732"/>
            <a:ext cx="5181600" cy="219679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istrator\Documents\pittsburgh\trainrou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9063" y="2819400"/>
            <a:ext cx="503654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istrator\Documents\pittsburgh\turnpik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7727" y="4848225"/>
            <a:ext cx="5057881" cy="20097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dministrator\Documents\pittsburgh\stea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4479" y="3761930"/>
            <a:ext cx="1673953" cy="9556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Administrator\Documents\pittsburgh\dc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1800" y="1676400"/>
            <a:ext cx="1443038" cy="946023"/>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Administrator\Documents\pittsburgh\priu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3944" y="6168156"/>
            <a:ext cx="1654488" cy="6208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609600"/>
            <a:ext cx="3048000" cy="5632311"/>
          </a:xfrm>
          <a:prstGeom prst="rect">
            <a:avLst/>
          </a:prstGeom>
          <a:solidFill>
            <a:schemeClr val="accent2">
              <a:lumMod val="75000"/>
            </a:schemeClr>
          </a:solidFill>
        </p:spPr>
        <p:txBody>
          <a:bodyPr wrap="square" rtlCol="0">
            <a:spAutoFit/>
          </a:bodyPr>
          <a:lstStyle/>
          <a:p>
            <a:r>
              <a:rPr lang="en-US" sz="2000" dirty="0" smtClean="0">
                <a:solidFill>
                  <a:srgbClr val="FFFF00"/>
                </a:solidFill>
              </a:rPr>
              <a:t>Your Instructor decided to go by car. The trip from </a:t>
            </a:r>
            <a:r>
              <a:rPr lang="en-US" sz="2000" dirty="0" err="1" smtClean="0">
                <a:solidFill>
                  <a:srgbClr val="FFFF00"/>
                </a:solidFill>
              </a:rPr>
              <a:t>Phila</a:t>
            </a:r>
            <a:r>
              <a:rPr lang="en-US" sz="2000" dirty="0" smtClean="0">
                <a:solidFill>
                  <a:srgbClr val="FFFF00"/>
                </a:solidFill>
              </a:rPr>
              <a:t> to Pittsburgh is best done by the Pennsylvania Turnpike (which </a:t>
            </a:r>
            <a:r>
              <a:rPr lang="en-US" sz="2000" dirty="0" err="1" smtClean="0">
                <a:solidFill>
                  <a:srgbClr val="FFFF00"/>
                </a:solidFill>
              </a:rPr>
              <a:t>incidently</a:t>
            </a:r>
            <a:r>
              <a:rPr lang="en-US" sz="2000" dirty="0" smtClean="0">
                <a:solidFill>
                  <a:srgbClr val="FFFF00"/>
                </a:solidFill>
              </a:rPr>
              <a:t> follows Braddock and Forbes road.</a:t>
            </a:r>
          </a:p>
          <a:p>
            <a:endParaRPr lang="en-US" sz="2000" dirty="0">
              <a:solidFill>
                <a:srgbClr val="FFFF00"/>
              </a:solidFill>
            </a:endParaRPr>
          </a:p>
          <a:p>
            <a:r>
              <a:rPr lang="en-US" sz="2000" dirty="0" smtClean="0">
                <a:solidFill>
                  <a:srgbClr val="FFFF00"/>
                </a:solidFill>
              </a:rPr>
              <a:t>The trip by car is 5 hours. By Air it is less than an hour of flight time but this does not include time spent at the airports.</a:t>
            </a:r>
          </a:p>
          <a:p>
            <a:endParaRPr lang="en-US" sz="2000" dirty="0">
              <a:solidFill>
                <a:srgbClr val="FFFF00"/>
              </a:solidFill>
            </a:endParaRPr>
          </a:p>
          <a:p>
            <a:r>
              <a:rPr lang="en-US" sz="2000" dirty="0" smtClean="0">
                <a:solidFill>
                  <a:srgbClr val="FFFF00"/>
                </a:solidFill>
              </a:rPr>
              <a:t>Amtrak provides service from </a:t>
            </a:r>
            <a:r>
              <a:rPr lang="en-US" sz="2000" dirty="0" err="1" smtClean="0">
                <a:solidFill>
                  <a:srgbClr val="FFFF00"/>
                </a:solidFill>
              </a:rPr>
              <a:t>Phila</a:t>
            </a:r>
            <a:r>
              <a:rPr lang="en-US" sz="2000" dirty="0" smtClean="0">
                <a:solidFill>
                  <a:srgbClr val="FFFF00"/>
                </a:solidFill>
              </a:rPr>
              <a:t> to Pittsburgh but the trip is over 8 and a half hours. </a:t>
            </a:r>
            <a:endParaRPr lang="en-US" sz="2000" dirty="0">
              <a:solidFill>
                <a:srgbClr val="FFFF00"/>
              </a:solidFill>
            </a:endParaRPr>
          </a:p>
        </p:txBody>
      </p:sp>
    </p:spTree>
    <p:extLst>
      <p:ext uri="{BB962C8B-B14F-4D97-AF65-F5344CB8AC3E}">
        <p14:creationId xmlns:p14="http://schemas.microsoft.com/office/powerpoint/2010/main" val="412114855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6.94444E-6 7.40741E-7 C -0.01181 -0.00116 -0.02067 -0.00301 -0.03299 -0.00394 C -0.03803 -0.00209 -0.04272 0.00138 -0.04792 0.00138 C -0.05001 0.00138 -0.05105 -0.00278 -0.05296 -0.00394 C -0.05643 -0.00602 -0.06042 -0.00649 -0.06407 -0.00788 C -0.07136 -0.01459 -0.0823 -0.01158 -0.09098 -0.01459 C -0.09983 -0.01343 -0.10643 -0.01158 -0.11494 -0.01459 C -0.12292 -0.02825 -0.11546 -0.01852 -0.14098 -0.01852 C -0.1566 -0.01852 -0.1724 -0.02061 -0.18803 -0.0213 C -0.204 -0.02454 -0.21598 -0.02709 -0.23299 -0.02801 C -0.25765 -0.03519 -0.28178 -0.03195 -0.30504 -0.02385 C -0.31442 -0.01575 -0.32605 -0.01783 -0.33699 -0.01737 C -0.33924 -0.01621 -0.34202 -0.01667 -0.34393 -0.01459 C -0.3448 -0.01366 -0.34497 -0.01065 -0.34497 -0.01065 " pathEditMode="relative" ptsTypes="fffffffffffffA">
                                      <p:cBhvr>
                                        <p:cTn id="6" dur="500" fill="hold"/>
                                        <p:tgtEl>
                                          <p:spTgt spid="3078"/>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5.55556E-7 -6.2963E-6 C -0.00573 -0.00116 -0.01146 -0.00371 -0.01702 -0.00116 C -0.0217 -0.00348 -0.02604 -0.0014 -0.03091 -6.2963E-6 C -0.03577 -0.00649 -0.03768 -0.0051 -0.04497 -0.00649 C -0.05434 -0.00834 -0.06354 -0.01019 -0.07292 -0.01181 C -0.08507 -0.01598 -0.08889 -0.02616 -0.10191 -0.02917 C -0.10469 -0.03149 -0.10695 -0.03542 -0.1099 -0.03728 C -0.11216 -0.03866 -0.11476 -0.0389 -0.11702 -0.03982 C -0.12535 -0.04353 -0.13386 -0.04769 -0.14202 -0.05186 C -0.14861 -0.05533 -0.15538 -0.05695 -0.16198 -0.06135 C -0.17118 -0.06737 -0.18056 -0.072 -0.18993 -0.07732 C -0.19549 -0.08033 -0.19896 -0.08496 -0.20486 -0.08658 C -0.21129 -0.09237 -0.21823 -0.09445 -0.22587 -0.09584 C -0.23611 -0.10047 -0.24462 -0.09515 -0.254 -0.0919 C -0.25816 -0.08728 -0.26111 -0.08496 -0.26597 -0.08265 C -0.27049 -0.07802 -0.27361 -0.07292 -0.279 -0.07061 C -0.28229 -0.06621 -0.28525 -0.06598 -0.28889 -0.06251 C -0.29341 -0.05394 -0.31025 -0.05163 -0.31788 -0.0507 C -0.32934 -0.04561 -0.34219 -0.05024 -0.354 -0.05186 C -0.35938 -0.05371 -0.36441 -0.05603 -0.36997 -0.05718 C -0.37656 -0.06343 -0.36927 -0.05718 -0.37587 -0.06135 C -0.37691 -0.06204 -0.379 -0.0639 -0.379 -0.0639 " pathEditMode="relative" ptsTypes="fffffffffffffffffffffA">
                                      <p:cBhvr>
                                        <p:cTn id="8" dur="4500" fill="hold"/>
                                        <p:tgtEl>
                                          <p:spTgt spid="3077"/>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5.55556E-7 -7.40741E-7 C -0.00677 -0.00278 -0.02361 0.00115 -0.02795 0.00139 C -0.03125 0.00092 -0.03472 -0.00047 -0.03802 -7.40741E-7 C -0.03923 0.00023 -0.03993 0.00208 -0.04097 0.00277 C -0.04201 0.00347 -0.04791 0.00509 -0.04895 0.00532 C -0.05573 0.00995 -0.08073 0.00463 -0.08698 0.00416 C -0.08923 0.00301 -0.09201 0.00301 -0.09409 0.00139 C -0.10243 -0.00463 -0.10034 -0.00556 -0.10902 -0.00787 C -0.12257 -0.00324 -0.16823 -0.01088 -0.18402 -0.01181 C -0.19409 -0.01528 -0.20468 -0.01204 -0.21493 -0.01065 C -0.21753 -0.00533 -0.21961 -0.00278 -0.22395 -7.40741E-7 C -0.2302 0.0125 -0.2434 0.01828 -0.25399 0.02014 C -0.26371 0.02477 -0.25711 0.02222 -0.27899 0.01875 C -0.28993 0.01713 -0.30017 0.0125 -0.31093 0.00949 C -0.31336 0.0074 -0.31545 0.00463 -0.31805 0.00277 C -0.32847 -0.00417 -0.31996 0.0037 -0.32795 -0.00255 C -0.3368 -0.00949 -0.33073 -0.00672 -0.33802 -0.00926 C -0.34097 -0.01528 -0.34531 -0.01806 -0.35 -0.0213 C -0.35277 -0.03033 -0.35138 -0.02686 -0.35607 -0.03588 C -0.35694 -0.03773 -0.35902 -0.04121 -0.35902 -0.04121 C -0.36041 -0.04653 -0.36302 -0.05324 -0.36302 -0.05857 " pathEditMode="relative" ptsTypes="ffffffffffffffffffffA">
                                      <p:cBhvr>
                                        <p:cTn id="10" dur="3000" fill="hold"/>
                                        <p:tgtEl>
                                          <p:spTgt spid="307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04800"/>
            <a:ext cx="7620000" cy="369332"/>
          </a:xfrm>
          <a:prstGeom prst="rect">
            <a:avLst/>
          </a:prstGeom>
          <a:solidFill>
            <a:schemeClr val="accent6">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solidFill>
                  <a:srgbClr val="FFFF00"/>
                </a:solidFill>
              </a:rPr>
              <a:t>The Parties Split Up</a:t>
            </a:r>
            <a:endParaRPr lang="en-US" dirty="0">
              <a:solidFill>
                <a:srgbClr val="FFFF00"/>
              </a:solidFill>
            </a:endParaRPr>
          </a:p>
        </p:txBody>
      </p:sp>
      <p:sp>
        <p:nvSpPr>
          <p:cNvPr id="3" name="TextBox 2"/>
          <p:cNvSpPr txBox="1"/>
          <p:nvPr/>
        </p:nvSpPr>
        <p:spPr>
          <a:xfrm>
            <a:off x="304800" y="762000"/>
            <a:ext cx="8534400" cy="646331"/>
          </a:xfrm>
          <a:prstGeom prst="rect">
            <a:avLst/>
          </a:prstGeom>
          <a:solidFill>
            <a:schemeClr val="accent6">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solidFill>
                  <a:srgbClr val="FFFF00"/>
                </a:solidFill>
              </a:rPr>
              <a:t>While Auric the car travelled and </a:t>
            </a:r>
            <a:r>
              <a:rPr lang="en-US" dirty="0" err="1" smtClean="0">
                <a:solidFill>
                  <a:srgbClr val="FFFF00"/>
                </a:solidFill>
              </a:rPr>
              <a:t>sightseed</a:t>
            </a:r>
            <a:r>
              <a:rPr lang="en-US" dirty="0" smtClean="0">
                <a:solidFill>
                  <a:srgbClr val="FFFF00"/>
                </a:solidFill>
              </a:rPr>
              <a:t> around the city, your instructor participated in a dance marathon. Below are some of the sights the car saw itself </a:t>
            </a:r>
            <a:endParaRPr lang="en-US"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299" y="234950"/>
            <a:ext cx="2066925" cy="2755900"/>
          </a:xfrm>
          <a:prstGeom prst="rect">
            <a:avLst/>
          </a:prstGeom>
        </p:spPr>
      </p:pic>
      <p:sp>
        <p:nvSpPr>
          <p:cNvPr id="5" name="TextBox 4"/>
          <p:cNvSpPr txBox="1"/>
          <p:nvPr/>
        </p:nvSpPr>
        <p:spPr>
          <a:xfrm>
            <a:off x="756285" y="3168640"/>
            <a:ext cx="2295525" cy="1600438"/>
          </a:xfrm>
          <a:prstGeom prst="rect">
            <a:avLst/>
          </a:prstGeom>
          <a:solidFill>
            <a:schemeClr val="accent6">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dirty="0" smtClean="0">
                <a:solidFill>
                  <a:srgbClr val="FFFF00"/>
                </a:solidFill>
              </a:rPr>
              <a:t>Above is the famous Cathedral of Learning of the University Of Pittsburgh. Auric the car knows of this building through his owner’s trainer who went </a:t>
            </a:r>
            <a:r>
              <a:rPr lang="en-US" sz="1400" dirty="0" smtClean="0">
                <a:solidFill>
                  <a:srgbClr val="FFFF00"/>
                </a:solidFill>
              </a:rPr>
              <a:t>here </a:t>
            </a:r>
            <a:r>
              <a:rPr lang="en-US" sz="1400" dirty="0" smtClean="0">
                <a:solidFill>
                  <a:srgbClr val="FFFF00"/>
                </a:solidFill>
              </a:rPr>
              <a:t>as an undergraduate</a:t>
            </a:r>
            <a:endParaRPr lang="en-US" sz="1400" dirty="0">
              <a:solidFill>
                <a:srgbClr val="FFFF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9248" y="1752600"/>
            <a:ext cx="1748486" cy="2689979"/>
          </a:xfrm>
          <a:prstGeom prst="rect">
            <a:avLst/>
          </a:prstGeom>
        </p:spPr>
      </p:pic>
      <p:sp>
        <p:nvSpPr>
          <p:cNvPr id="8" name="TextBox 7"/>
          <p:cNvSpPr txBox="1"/>
          <p:nvPr/>
        </p:nvSpPr>
        <p:spPr>
          <a:xfrm>
            <a:off x="3733800" y="4876800"/>
            <a:ext cx="2057400" cy="1169551"/>
          </a:xfrm>
          <a:prstGeom prst="rect">
            <a:avLst/>
          </a:prstGeom>
          <a:solidFill>
            <a:schemeClr val="accent6">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dirty="0" smtClean="0">
                <a:solidFill>
                  <a:srgbClr val="FFFF00"/>
                </a:solidFill>
              </a:rPr>
              <a:t>This is dippy the dinosaur which has been displayed since 1907 at Carnegie Mellon’s Academy of Natural </a:t>
            </a:r>
            <a:r>
              <a:rPr lang="en-US" sz="1400" dirty="0" smtClean="0">
                <a:solidFill>
                  <a:srgbClr val="FFFF00"/>
                </a:solidFill>
              </a:rPr>
              <a:t>Sciences. </a:t>
            </a:r>
            <a:endParaRPr lang="en-US" sz="1400" dirty="0">
              <a:solidFill>
                <a:srgbClr val="FFFF00"/>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095500"/>
            <a:ext cx="2387600" cy="1790700"/>
          </a:xfrm>
          <a:prstGeom prst="rect">
            <a:avLst/>
          </a:prstGeom>
        </p:spPr>
      </p:pic>
      <p:sp>
        <p:nvSpPr>
          <p:cNvPr id="10" name="TextBox 9"/>
          <p:cNvSpPr txBox="1"/>
          <p:nvPr/>
        </p:nvSpPr>
        <p:spPr>
          <a:xfrm>
            <a:off x="6096000" y="4876800"/>
            <a:ext cx="2590800" cy="954107"/>
          </a:xfrm>
          <a:prstGeom prst="rect">
            <a:avLst/>
          </a:prstGeom>
          <a:solidFill>
            <a:schemeClr val="accent6">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dirty="0" smtClean="0">
                <a:solidFill>
                  <a:srgbClr val="FFFF00"/>
                </a:solidFill>
              </a:rPr>
              <a:t>And the car participated in riding the Phantom at the </a:t>
            </a:r>
            <a:r>
              <a:rPr lang="en-US" sz="1400" dirty="0" err="1" smtClean="0">
                <a:solidFill>
                  <a:srgbClr val="FFFF00"/>
                </a:solidFill>
              </a:rPr>
              <a:t>Kennywood</a:t>
            </a:r>
            <a:r>
              <a:rPr lang="en-US" sz="1400" dirty="0" smtClean="0">
                <a:solidFill>
                  <a:srgbClr val="FFFF00"/>
                </a:solidFill>
              </a:rPr>
              <a:t> amusement park which is a National historic site</a:t>
            </a:r>
            <a:endParaRPr lang="en-US" sz="1400" dirty="0">
              <a:solidFill>
                <a:srgbClr val="FFFF00"/>
              </a:solidFill>
            </a:endParaRPr>
          </a:p>
        </p:txBody>
      </p:sp>
    </p:spTree>
    <p:extLst>
      <p:ext uri="{BB962C8B-B14F-4D97-AF65-F5344CB8AC3E}">
        <p14:creationId xmlns:p14="http://schemas.microsoft.com/office/powerpoint/2010/main" val="619098719"/>
      </p:ext>
    </p:extLst>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path" presetSubtype="0" accel="50000" decel="50000" fill="hold" nodeType="withEffect">
                                  <p:stCondLst>
                                    <p:cond delay="0"/>
                                  </p:stCondLst>
                                  <p:childTnLst>
                                    <p:animMotion origin="layout" path="M 0 0 C -0.066 0.006 -0.115 0.021 -0.115 0.033 C -0.115 0.044 -0.067 0.052 -0.003 0.052 C 0.061 0.052 0.115 0.044 0.115 0.033 C 0.115 0.021 0.059 0.018 -0.005 0.026 C -0.068 0.035 -0.115 0.05 -0.115 0.061 C -0.115 0.072 -0.066 0.081 -0.003 0.081 C 0.061 0.081 0.115 0.072 0.115 0.061 C 0.115 0.05 0.059 0.047 -0.004 0.055 C -0.068 0.063 -0.115 0.078 -0.115 0.089 C -0.115 0.101 -0.066 0.11 -0.002 0.11 C 0.061 0.11 0.115 0.101 0.115 0.089 C 0.115 0.079 0.059 0.076 -0.004 0.083 C -0.067 0.091 -0.115 0.107 -0.115 0.118 C -0.115 0.129 -0.065 0.138 -0.002 0.138 C 0.063 0.138 0.115 0.129 0.115 0.118 C 0.115 0.107 0.06 0.104 -0.003 0.112 C -0.066 0.12 -0.115 0.135 -0.115 0.146 C -0.115 0.158 -0.065 0.166 -0.001 0.166 C 0.063 0.166 0.115 0.157 0.115 0.146 C 0.115 0.135 0.06 0.132 -0.003 0.14 C -0.066 0.148 -0.115 0.164 -0.115 0.174 C -0.115 0.185 -0.064 0.194 -0.001 0.194 C 0.063 0.194 0.115 0.185 0.115 0.174 C 0.115 0.164 0.061 0.161 -0.003 0.168 C -0.066 0.176 -0.115 0.192 -0.115 0.203 C -0.115 0.213 -0.064 0.223 0 0.223 C 0.064 0.223 0.115 0.214 0.115 0.203 C 0.115 0.192 0.061 0.189 -0.002 0.197 C -0.065 0.205 -0.116 0.22 -0.115 0.231 C -0.114 0.242 -0.064 0.25 0 0.25 C 0.064 0.25 0.115 0.241 0.115 0.23 C 0.115 0.22 0.063 0.217 0 0.226 E" pathEditMode="relative" ptsTypes="">
                                      <p:cBhvr>
                                        <p:cTn id="6" dur="2000" fill="hold"/>
                                        <p:tgtEl>
                                          <p:spTgt spid="4"/>
                                        </p:tgtEl>
                                        <p:attrNameLst>
                                          <p:attrName>ppt_x</p:attrName>
                                          <p:attrName>ppt_y</p:attrName>
                                        </p:attrNameLst>
                                      </p:cBhvr>
                                    </p:animMotion>
                                  </p:childTnLst>
                                </p:cTn>
                              </p:par>
                              <p:par>
                                <p:cTn id="7" presetID="53" presetClass="path" presetSubtype="0" accel="50000" decel="50000" fill="hold" grpId="0" nodeType="withEffect">
                                  <p:stCondLst>
                                    <p:cond delay="0"/>
                                  </p:stCondLst>
                                  <p:childTnLst>
                                    <p:animMotion origin="layout" path="M 0 0 C -0.066 0.006 -0.115 0.021 -0.115 0.033 C -0.115 0.044 -0.067 0.052 -0.003 0.052 C 0.061 0.052 0.115 0.044 0.115 0.033 C 0.115 0.021 0.059 0.018 -0.005 0.026 C -0.068 0.035 -0.115 0.05 -0.115 0.061 C -0.115 0.072 -0.066 0.081 -0.003 0.081 C 0.061 0.081 0.115 0.072 0.115 0.061 C 0.115 0.05 0.059 0.047 -0.004 0.055 C -0.068 0.063 -0.115 0.078 -0.115 0.089 C -0.115 0.101 -0.066 0.11 -0.002 0.11 C 0.061 0.11 0.115 0.101 0.115 0.089 C 0.115 0.079 0.059 0.076 -0.004 0.083 C -0.067 0.091 -0.115 0.107 -0.115 0.118 C -0.115 0.129 -0.065 0.138 -0.002 0.138 C 0.063 0.138 0.115 0.129 0.115 0.118 C 0.115 0.107 0.06 0.104 -0.003 0.112 C -0.066 0.12 -0.115 0.135 -0.115 0.146 C -0.115 0.158 -0.065 0.166 -0.001 0.166 C 0.063 0.166 0.115 0.157 0.115 0.146 C 0.115 0.135 0.06 0.132 -0.003 0.14 C -0.066 0.148 -0.115 0.164 -0.115 0.174 C -0.115 0.185 -0.064 0.194 -0.001 0.194 C 0.063 0.194 0.115 0.185 0.115 0.174 C 0.115 0.164 0.061 0.161 -0.003 0.168 C -0.066 0.176 -0.115 0.192 -0.115 0.203 C -0.115 0.213 -0.064 0.223 0 0.223 C 0.064 0.223 0.115 0.214 0.115 0.203 C 0.115 0.192 0.061 0.189 -0.002 0.197 C -0.065 0.205 -0.116 0.22 -0.115 0.231 C -0.114 0.242 -0.064 0.25 0 0.25 C 0.064 0.25 0.115 0.241 0.115 0.23 C 0.115 0.22 0.063 0.217 0 0.226 E" pathEditMode="relative" ptsTypes="">
                                      <p:cBhvr>
                                        <p:cTn id="8" dur="2000" fill="hold"/>
                                        <p:tgtEl>
                                          <p:spTgt spid="5"/>
                                        </p:tgtEl>
                                        <p:attrNameLst>
                                          <p:attrName>ppt_x</p:attrName>
                                          <p:attrName>ppt_y</p:attrName>
                                        </p:attrNameLst>
                                      </p:cBhvr>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1"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2000"/>
                            </p:stCondLst>
                            <p:childTnLst>
                              <p:par>
                                <p:cTn id="15" presetID="22" presetClass="path" presetSubtype="0" accel="50000" decel="50000" fill="hold" nodeType="afterEffect">
                                  <p:stCondLst>
                                    <p:cond delay="0"/>
                                  </p:stCondLst>
                                  <p:childTnLst>
                                    <p:animMotion origin="layout" path="M 0 0 C 0.033 0 0.06 0.027 0.06 0.06 C 0.06 0.099 0.03 0.113 0.012 0.119 L -0.012 0.125 C -0.03 0.131 -0.06 0.146 -0.06 0.19 C -0.06 0.218 -0.033 0.25 0 0.25 C 0.033 0.25 0.06 0.218 0.06 0.19 C 0.06 0.146 0.03 0.131 0.012 0.125 L -0.012 0.119 C -0.03 0.113 -0.06 0.099 -0.06 0.06 C -0.06 0.027 -0.033 0 0 0 Z" pathEditMode="relative" ptsTypes="">
                                      <p:cBhvr>
                                        <p:cTn id="16" dur="2000" fill="hold"/>
                                        <p:tgtEl>
                                          <p:spTgt spid="7"/>
                                        </p:tgtEl>
                                        <p:attrNameLst>
                                          <p:attrName>ppt_x</p:attrName>
                                          <p:attrName>ppt_y</p:attrName>
                                        </p:attrNameLst>
                                      </p:cBhvr>
                                    </p:animMotion>
                                  </p:childTnLst>
                                </p:cTn>
                              </p:par>
                              <p:par>
                                <p:cTn id="17" presetID="22" presetClass="path" presetSubtype="0" accel="50000" decel="50000" fill="hold" grpId="0" nodeType="withEffect">
                                  <p:stCondLst>
                                    <p:cond delay="0"/>
                                  </p:stCondLst>
                                  <p:childTnLst>
                                    <p:animMotion origin="layout" path="M 0 0 C 0.033 0 0.06 0.027 0.06 0.06 C 0.06 0.099 0.03 0.113 0.012 0.119 L -0.012 0.125 C -0.03 0.131 -0.06 0.146 -0.06 0.19 C -0.06 0.218 -0.033 0.25 0 0.25 C 0.033 0.25 0.06 0.218 0.06 0.19 C 0.06 0.146 0.03 0.131 0.012 0.125 L -0.012 0.119 C -0.03 0.113 -0.06 0.099 -0.06 0.06 C -0.06 0.027 -0.033 0 0 0 Z" pathEditMode="relative" ptsTypes="">
                                      <p:cBhvr>
                                        <p:cTn id="18" dur="2000" fill="hold"/>
                                        <p:tgtEl>
                                          <p:spTgt spid="8"/>
                                        </p:tgtEl>
                                        <p:attrNameLst>
                                          <p:attrName>ppt_x</p:attrName>
                                          <p:attrName>ppt_y</p:attrName>
                                        </p:attrNameLst>
                                      </p:cBhvr>
                                    </p:animMotion>
                                  </p:childTnLst>
                                </p:cTn>
                              </p:par>
                            </p:childTnLst>
                          </p:cTn>
                        </p:par>
                        <p:par>
                          <p:cTn id="19" fill="hold">
                            <p:stCondLst>
                              <p:cond delay="4000"/>
                            </p:stCondLst>
                            <p:childTnLst>
                              <p:par>
                                <p:cTn id="20" presetID="1" presetClass="entr" presetSubtype="0" fill="hold" nodeType="afterEffect">
                                  <p:stCondLst>
                                    <p:cond delay="50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4500"/>
                            </p:stCondLst>
                            <p:childTnLst>
                              <p:par>
                                <p:cTn id="25" presetID="29" presetClass="path" presetSubtype="0" accel="50000" decel="50000" fill="hold" nodeType="afterEffect">
                                  <p:stCondLst>
                                    <p:cond delay="0"/>
                                  </p:stCondLst>
                                  <p:childTnLst>
                                    <p:animMotion origin="layout" path="M 0 0 C 0.007 -0.01 0.014 -0.021 0.021 -0.035 C 0.04 -0.075 0.045 -0.114 0.031 -0.12 C 0.017 -0.127 -0.01 -0.099 -0.029 -0.059 C -0.039 -0.038 -0.045 -0.018 -0.047 -0.003 C -0.05 0.009 -0.051 0.021 -0.051 0.035 C -0.051 0.08 -0.038 0.117 -0.023 0.117 C -0.008 0.117 0.005 0.08 0.005 0.035 C 0.005 0.014 0.002 -0.006 -0.003 -0.02 C -0.005 -0.032 -0.01 -0.045 -0.016 -0.058 C -0.036 -0.099 -0.063 -0.127 -0.077 -0.12 C -0.091 -0.113 -0.086 -0.075 -0.066 -0.034 C -0.058 -0.015 -0.047 0.001 -0.036 0.012 C -0.028 0.022 -0.019 0.031 -0.007 0.04 C 0.029 0.069 0.065 0.082 0.075 0.07 C 0.084 0.058 0.064 0.025 0.028 -0.003 C 0.013 -0.015 -0.003 -0.024 -0.016 -0.03 C -0.028 -0.036 -0.043 -0.041 -0.059 -0.044 C -0.103 -0.054 -0.141 -0.051 -0.144 -0.035 C -0.148 -0.02 -0.115 0 -0.071 0.01 C -0.051 0.014 -0.032 0.016 -0.017 0.015 C -0.004 0.015 0.01 0.013 0.025 0.01 C 0.069 0 0.102 -0.021 0.098 -0.036 C 0.095 -0.051 0.057 -0.055 0.013 -0.045 C -0.008 -0.04 -0.027 -0.033 -0.04 -0.025 C -0.051 -0.019 -0.062 -0.012 -0.074 -0.003 C -0.109 0.026 -0.13 0.058 -0.12 0.07 C -0.111 0.082 -0.074 0.069 -0.039 0.041 C -0.022 0.027 -0.008 0.013 0 0 Z" pathEditMode="relative" ptsTypes="">
                                      <p:cBhvr>
                                        <p:cTn id="26" dur="3500" fill="hold"/>
                                        <p:tgtEl>
                                          <p:spTgt spid="9"/>
                                        </p:tgtEl>
                                        <p:attrNameLst>
                                          <p:attrName>ppt_x</p:attrName>
                                          <p:attrName>ppt_y</p:attrName>
                                        </p:attrNameLst>
                                      </p:cBhvr>
                                    </p:animMotion>
                                  </p:childTnLst>
                                </p:cTn>
                              </p:par>
                              <p:par>
                                <p:cTn id="27" presetID="29" presetClass="path" presetSubtype="0" accel="50000" decel="50000" fill="hold" grpId="1" nodeType="withEffect">
                                  <p:stCondLst>
                                    <p:cond delay="0"/>
                                  </p:stCondLst>
                                  <p:childTnLst>
                                    <p:animMotion origin="layout" path="M 0 0 C 0.007 -0.01 0.014 -0.021 0.021 -0.035 C 0.04 -0.075 0.045 -0.114 0.031 -0.12 C 0.017 -0.127 -0.01 -0.099 -0.029 -0.059 C -0.039 -0.038 -0.045 -0.018 -0.047 -0.003 C -0.05 0.009 -0.051 0.021 -0.051 0.035 C -0.051 0.08 -0.038 0.117 -0.023 0.117 C -0.008 0.117 0.005 0.08 0.005 0.035 C 0.005 0.014 0.002 -0.006 -0.003 -0.02 C -0.005 -0.032 -0.01 -0.045 -0.016 -0.058 C -0.036 -0.099 -0.063 -0.127 -0.077 -0.12 C -0.091 -0.113 -0.086 -0.075 -0.066 -0.034 C -0.058 -0.015 -0.047 0.001 -0.036 0.012 C -0.028 0.022 -0.019 0.031 -0.007 0.04 C 0.029 0.069 0.065 0.082 0.075 0.07 C 0.084 0.058 0.064 0.025 0.028 -0.003 C 0.013 -0.015 -0.003 -0.024 -0.016 -0.03 C -0.028 -0.036 -0.043 -0.041 -0.059 -0.044 C -0.103 -0.054 -0.141 -0.051 -0.144 -0.035 C -0.148 -0.02 -0.115 0 -0.071 0.01 C -0.051 0.014 -0.032 0.016 -0.017 0.015 C -0.004 0.015 0.01 0.013 0.025 0.01 C 0.069 0 0.102 -0.021 0.098 -0.036 C 0.095 -0.051 0.057 -0.055 0.013 -0.045 C -0.008 -0.04 -0.027 -0.033 -0.04 -0.025 C -0.051 -0.019 -0.062 -0.012 -0.074 -0.003 C -0.109 0.026 -0.13 0.058 -0.12 0.07 C -0.111 0.082 -0.074 0.069 -0.039 0.041 C -0.022 0.027 -0.008 0.013 0 0 Z" pathEditMode="relative" ptsTypes="">
                                      <p:cBhvr>
                                        <p:cTn id="28" dur="35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801"/>
            <a:ext cx="9144000" cy="646331"/>
          </a:xfrm>
          <a:prstGeom prst="rect">
            <a:avLst/>
          </a:prstGeom>
          <a:solidFill>
            <a:schemeClr val="accent2">
              <a:lumMod val="75000"/>
            </a:schemeClr>
          </a:solidFill>
        </p:spPr>
        <p:txBody>
          <a:bodyPr wrap="square" rtlCol="0">
            <a:spAutoFit/>
          </a:bodyPr>
          <a:lstStyle/>
          <a:p>
            <a:pPr algn="ctr"/>
            <a:r>
              <a:rPr lang="en-US" sz="3600" dirty="0" smtClean="0">
                <a:solidFill>
                  <a:srgbClr val="FFFF00"/>
                </a:solidFill>
              </a:rPr>
              <a:t>Your Instructor discovers Pittsburgh Today</a:t>
            </a:r>
            <a:endParaRPr lang="en-US" sz="3600" dirty="0">
              <a:solidFill>
                <a:srgbClr val="FFFF00"/>
              </a:solidFill>
            </a:endParaRPr>
          </a:p>
        </p:txBody>
      </p:sp>
      <p:sp>
        <p:nvSpPr>
          <p:cNvPr id="3" name="TextBox 2"/>
          <p:cNvSpPr txBox="1"/>
          <p:nvPr/>
        </p:nvSpPr>
        <p:spPr>
          <a:xfrm>
            <a:off x="0" y="609600"/>
            <a:ext cx="9144000" cy="2092881"/>
          </a:xfrm>
          <a:prstGeom prst="rect">
            <a:avLst/>
          </a:prstGeom>
          <a:solidFill>
            <a:schemeClr val="accent2">
              <a:lumMod val="75000"/>
            </a:schemeClr>
          </a:solidFill>
        </p:spPr>
        <p:txBody>
          <a:bodyPr wrap="square" rtlCol="0">
            <a:spAutoFit/>
          </a:bodyPr>
          <a:lstStyle/>
          <a:p>
            <a:pPr>
              <a:spcAft>
                <a:spcPts val="600"/>
              </a:spcAft>
            </a:pPr>
            <a:r>
              <a:rPr lang="en-US" sz="1200" dirty="0" smtClean="0">
                <a:solidFill>
                  <a:srgbClr val="FFFF00"/>
                </a:solidFill>
              </a:rPr>
              <a:t>Pittsburgh today is a vibrant modern city. Below are some pictures taken from the internet and also taken by your instructor while accompanying the car while in the city. To the left is old Forbes field, where the Pirates played for much of the last Century and next to that is the home plate of that stadium encased in the library of the University Of Pittsburgh.</a:t>
            </a:r>
          </a:p>
          <a:p>
            <a:pPr>
              <a:spcAft>
                <a:spcPts val="600"/>
              </a:spcAft>
            </a:pPr>
            <a:r>
              <a:rPr lang="en-US" sz="1200" dirty="0" smtClean="0">
                <a:solidFill>
                  <a:srgbClr val="FFFF00"/>
                </a:solidFill>
              </a:rPr>
              <a:t>The last picture on the first row is of Pamela’s, one of the best delis in the city and where your instructor ate breakfast on Sunday morning. Pamela goes by the motto, whipped crème with everything. The service station where Auric filled up was not photographed.</a:t>
            </a:r>
          </a:p>
          <a:p>
            <a:pPr>
              <a:spcAft>
                <a:spcPts val="600"/>
              </a:spcAft>
            </a:pPr>
            <a:r>
              <a:rPr lang="en-US" sz="1200" dirty="0" smtClean="0">
                <a:solidFill>
                  <a:srgbClr val="FFFF00"/>
                </a:solidFill>
              </a:rPr>
              <a:t>Beside Auric the car’s travels, your instructor incidentally had made provision to attend an Israeli dance marathon that weekend in this city. The last picture (first picture second row) shows the facility where the </a:t>
            </a:r>
            <a:r>
              <a:rPr lang="en-US" sz="1200" dirty="0" err="1" smtClean="0">
                <a:solidFill>
                  <a:srgbClr val="FFFF00"/>
                </a:solidFill>
              </a:rPr>
              <a:t>marathontook</a:t>
            </a:r>
            <a:r>
              <a:rPr lang="en-US" sz="1200" dirty="0" smtClean="0">
                <a:solidFill>
                  <a:srgbClr val="FFFF00"/>
                </a:solidFill>
              </a:rPr>
              <a:t> place.</a:t>
            </a:r>
          </a:p>
          <a:p>
            <a:pPr>
              <a:spcAft>
                <a:spcPts val="600"/>
              </a:spcAft>
            </a:pPr>
            <a:r>
              <a:rPr lang="en-US" sz="1200" dirty="0" smtClean="0">
                <a:solidFill>
                  <a:srgbClr val="FFFF00"/>
                </a:solidFill>
              </a:rPr>
              <a:t> An area map of squirrel hill is provided at the end </a:t>
            </a:r>
          </a:p>
          <a:p>
            <a:endParaRPr lang="en-US" sz="1400" dirty="0">
              <a:solidFill>
                <a:srgbClr val="FFFF00"/>
              </a:solidFill>
            </a:endParaRPr>
          </a:p>
        </p:txBody>
      </p:sp>
      <p:pic>
        <p:nvPicPr>
          <p:cNvPr id="2050" name="Picture 2" descr="C:\Users\Administrator\Documents\pittsburgh\pit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360" y="2317623"/>
            <a:ext cx="2658460" cy="20288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istrator\Documents\pittsburgh\pitt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92" y="2368130"/>
            <a:ext cx="2628900" cy="19783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istrator\Documents\pittsburgh\pitt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3612" y="2442889"/>
            <a:ext cx="2667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istrator\Documents\pittsburgh\pitt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0032" y="4343400"/>
            <a:ext cx="3276600" cy="23705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000" y="4390151"/>
            <a:ext cx="3496660" cy="2323845"/>
          </a:xfrm>
          <a:prstGeom prst="rect">
            <a:avLst/>
          </a:prstGeom>
        </p:spPr>
      </p:pic>
    </p:spTree>
    <p:extLst>
      <p:ext uri="{BB962C8B-B14F-4D97-AF65-F5344CB8AC3E}">
        <p14:creationId xmlns:p14="http://schemas.microsoft.com/office/powerpoint/2010/main" val="4246635680"/>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spd="slow" advClick="0" advTm="9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458200" cy="461665"/>
          </a:xfrm>
          <a:prstGeom prst="rect">
            <a:avLst/>
          </a:prstGeom>
          <a:solidFill>
            <a:schemeClr val="accent2">
              <a:lumMod val="75000"/>
            </a:schemeClr>
          </a:solidFill>
        </p:spPr>
        <p:txBody>
          <a:bodyPr wrap="square" rtlCol="0">
            <a:spAutoFit/>
          </a:bodyPr>
          <a:lstStyle/>
          <a:p>
            <a:pPr algn="ctr"/>
            <a:r>
              <a:rPr lang="en-US" sz="2400" dirty="0" smtClean="0">
                <a:solidFill>
                  <a:srgbClr val="FFFF00"/>
                </a:solidFill>
              </a:rPr>
              <a:t>The Marathon Begins</a:t>
            </a:r>
            <a:endParaRPr lang="en-US" sz="2400" dirty="0">
              <a:solidFill>
                <a:srgbClr val="FFFF00"/>
              </a:solidFill>
            </a:endParaRPr>
          </a:p>
        </p:txBody>
      </p:sp>
      <p:pic>
        <p:nvPicPr>
          <p:cNvPr id="4098" name="Picture 2" descr="C:\Users\Administrator\Documents\pittsburgh\pitt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3103" y="3747220"/>
            <a:ext cx="2317750" cy="22447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dministrator\Documents\pittsburgh\pit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608" y="3429000"/>
            <a:ext cx="4662593" cy="288116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dministrator\Documents\pittsburgh\pitt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8632" y="1016000"/>
            <a:ext cx="2379662" cy="210026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Administrator\Documents\pittsburgh\pitt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914400"/>
            <a:ext cx="2536825" cy="22018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71800" y="914400"/>
            <a:ext cx="3200400" cy="1477328"/>
          </a:xfrm>
          <a:prstGeom prst="rect">
            <a:avLst/>
          </a:prstGeom>
          <a:solidFill>
            <a:schemeClr val="accent2">
              <a:lumMod val="75000"/>
            </a:schemeClr>
          </a:solidFill>
        </p:spPr>
        <p:txBody>
          <a:bodyPr wrap="square" rtlCol="0">
            <a:spAutoFit/>
          </a:bodyPr>
          <a:lstStyle/>
          <a:p>
            <a:r>
              <a:rPr lang="en-US" dirty="0" smtClean="0">
                <a:solidFill>
                  <a:srgbClr val="FFFF00"/>
                </a:solidFill>
              </a:rPr>
              <a:t>The leaders of the Pittsburgh Israeli dance session, Lynn to the left and Cherie to the right, who played hosts, relax just before the marathon starts</a:t>
            </a:r>
            <a:endParaRPr lang="en-US" dirty="0">
              <a:solidFill>
                <a:srgbClr val="FFFF00"/>
              </a:solidFill>
            </a:endParaRPr>
          </a:p>
        </p:txBody>
      </p:sp>
      <p:sp>
        <p:nvSpPr>
          <p:cNvPr id="4" name="TextBox 3"/>
          <p:cNvSpPr txBox="1"/>
          <p:nvPr/>
        </p:nvSpPr>
        <p:spPr>
          <a:xfrm>
            <a:off x="5105400" y="3429000"/>
            <a:ext cx="1524000" cy="2585323"/>
          </a:xfrm>
          <a:prstGeom prst="rect">
            <a:avLst/>
          </a:prstGeom>
          <a:solidFill>
            <a:schemeClr val="accent2">
              <a:lumMod val="75000"/>
            </a:schemeClr>
          </a:solidFill>
        </p:spPr>
        <p:txBody>
          <a:bodyPr wrap="square" rtlCol="0">
            <a:spAutoFit/>
          </a:bodyPr>
          <a:lstStyle/>
          <a:p>
            <a:r>
              <a:rPr lang="en-US" dirty="0" smtClean="0">
                <a:solidFill>
                  <a:srgbClr val="FFFF00"/>
                </a:solidFill>
              </a:rPr>
              <a:t>While the food is being prepared to the right, Cherie and Lynn are joined by other dancers. </a:t>
            </a:r>
            <a:endParaRPr lang="en-US" dirty="0">
              <a:solidFill>
                <a:srgbClr val="FFFF00"/>
              </a:solidFill>
            </a:endParaRPr>
          </a:p>
        </p:txBody>
      </p:sp>
    </p:spTree>
    <p:extLst>
      <p:ext uri="{BB962C8B-B14F-4D97-AF65-F5344CB8AC3E}">
        <p14:creationId xmlns:p14="http://schemas.microsoft.com/office/powerpoint/2010/main" val="345133787"/>
      </p:ext>
    </p:extLst>
  </p:cSld>
  <p:clrMapOvr>
    <a:masterClrMapping/>
  </p:clrMapOvr>
  <mc:AlternateContent xmlns:mc="http://schemas.openxmlformats.org/markup-compatibility/2006" xmlns:p14="http://schemas.microsoft.com/office/powerpoint/2010/main">
    <mc:Choice Requires="p14">
      <p:transition spd="slow" p14:dur="2000" advClick="0" advTm="8500"/>
    </mc:Choice>
    <mc:Fallback xmlns="">
      <p:transition spd="slow" advClick="0" advTm="85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istrator\Documents\pittsburgh\pitt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2797" y="5181600"/>
            <a:ext cx="2650829" cy="13843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ocuments\pittsburgh\pitt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5873" y="258421"/>
            <a:ext cx="2290604" cy="155098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Administrator\Documents\pittsburgh\pitt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7134" y="143485"/>
            <a:ext cx="3320019" cy="1681163"/>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Administrator\Documents\pittsburgh\pitt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818" y="149581"/>
            <a:ext cx="2890401" cy="143474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Administrator\Documents\pittsburgh\pitt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418" y="1995673"/>
            <a:ext cx="2743200" cy="1322201"/>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Administrator\Documents\pittsburgh\pitt2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11283" y="3470719"/>
            <a:ext cx="3102343" cy="164782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Administrator\Documents\pittsburgh\pitt2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1230" y="4953000"/>
            <a:ext cx="2883989" cy="1647824"/>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C:\Users\Administrator\Documents\pittsburgh\pitt2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07134" y="4953000"/>
            <a:ext cx="2003529" cy="17240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07134" y="1995673"/>
            <a:ext cx="5379666" cy="1477328"/>
          </a:xfrm>
          <a:prstGeom prst="rect">
            <a:avLst/>
          </a:prstGeom>
          <a:solidFill>
            <a:schemeClr val="accent2">
              <a:lumMod val="75000"/>
            </a:schemeClr>
          </a:solidFill>
        </p:spPr>
        <p:txBody>
          <a:bodyPr wrap="square" rtlCol="0">
            <a:spAutoFit/>
          </a:bodyPr>
          <a:lstStyle/>
          <a:p>
            <a:r>
              <a:rPr lang="en-US" dirty="0" smtClean="0">
                <a:solidFill>
                  <a:srgbClr val="FFFF00"/>
                </a:solidFill>
              </a:rPr>
              <a:t>The pictures above show some early circle dances. At this point we have some Pittsburgh dancers supplemented with several dancers from Cleveland. Every piece of music being played has specific choreographed steps</a:t>
            </a:r>
            <a:endParaRPr lang="en-US" dirty="0">
              <a:solidFill>
                <a:srgbClr val="FFFF00"/>
              </a:solidFill>
            </a:endParaRPr>
          </a:p>
        </p:txBody>
      </p:sp>
      <p:sp>
        <p:nvSpPr>
          <p:cNvPr id="3" name="TextBox 2"/>
          <p:cNvSpPr txBox="1"/>
          <p:nvPr/>
        </p:nvSpPr>
        <p:spPr>
          <a:xfrm>
            <a:off x="198418" y="3470719"/>
            <a:ext cx="5112245" cy="1477328"/>
          </a:xfrm>
          <a:prstGeom prst="rect">
            <a:avLst/>
          </a:prstGeom>
          <a:solidFill>
            <a:schemeClr val="accent2">
              <a:lumMod val="75000"/>
            </a:schemeClr>
          </a:solidFill>
        </p:spPr>
        <p:txBody>
          <a:bodyPr wrap="square" rtlCol="0">
            <a:spAutoFit/>
          </a:bodyPr>
          <a:lstStyle/>
          <a:p>
            <a:r>
              <a:rPr lang="en-US" dirty="0" smtClean="0">
                <a:solidFill>
                  <a:srgbClr val="FFFF00"/>
                </a:solidFill>
              </a:rPr>
              <a:t>Below (and the right) are pictures taken later at the partner dancing. As opposed to ballroom dancing, every step of this type of dancing is choreographed. Given this, the choreographers tend to create more ‘violent’ turns</a:t>
            </a:r>
            <a:endParaRPr lang="en-US" dirty="0">
              <a:solidFill>
                <a:srgbClr val="FFFF00"/>
              </a:solidFill>
            </a:endParaRPr>
          </a:p>
        </p:txBody>
      </p:sp>
      <p:cxnSp>
        <p:nvCxnSpPr>
          <p:cNvPr id="5" name="Straight Connector 4"/>
          <p:cNvCxnSpPr/>
          <p:nvPr/>
        </p:nvCxnSpPr>
        <p:spPr>
          <a:xfrm>
            <a:off x="198418" y="3435793"/>
            <a:ext cx="8564582" cy="0"/>
          </a:xfrm>
          <a:prstGeom prst="line">
            <a:avLst/>
          </a:prstGeom>
        </p:spPr>
        <p:style>
          <a:lnRef idx="3">
            <a:schemeClr val="accent5"/>
          </a:lnRef>
          <a:fillRef idx="0">
            <a:schemeClr val="accent5"/>
          </a:fillRef>
          <a:effectRef idx="2">
            <a:schemeClr val="accent5"/>
          </a:effectRef>
          <a:fontRef idx="minor">
            <a:schemeClr val="tx1"/>
          </a:fontRef>
        </p:style>
      </p:cxnSp>
      <p:pic>
        <p:nvPicPr>
          <p:cNvPr id="13" name="Picture 3" descr="C:\Users\Administrator\Documents\pittsburgh\pitt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5873" y="273661"/>
            <a:ext cx="2290604" cy="15509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Administrator\Documents\pittsburgh\pitt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7134" y="158725"/>
            <a:ext cx="3320019" cy="16811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Administrator\Documents\pittsburgh\pitt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818" y="164821"/>
            <a:ext cx="2890401" cy="14347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Administrator\Documents\pittsburgh\pitt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034" y="2007865"/>
            <a:ext cx="2743200" cy="13222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C:\Users\Administrator\Documents\pittsburgh\pitt2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86899" y="3482911"/>
            <a:ext cx="3102343" cy="16478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Administrator\Documents\pittsburgh\pitt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1489" y="285853"/>
            <a:ext cx="2290604" cy="155098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Administrator\Documents\pittsburgh\pitt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2750" y="170917"/>
            <a:ext cx="3320019" cy="16811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C:\Users\Administrator\Documents\pittsburgh\pitt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434" y="177013"/>
            <a:ext cx="2890401" cy="143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44269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childTnLst>
                          </p:cTn>
                        </p:par>
                        <p:par>
                          <p:cTn id="11" fill="hold">
                            <p:stCondLst>
                              <p:cond delay="1000"/>
                            </p:stCondLst>
                            <p:childTnLst>
                              <p:par>
                                <p:cTn id="12" presetID="32" presetClass="emph" presetSubtype="0" repeatCount="indefinite" fill="hold" nodeType="afterEffect">
                                  <p:stCondLst>
                                    <p:cond delay="0"/>
                                  </p:stCondLst>
                                  <p:childTnLst>
                                    <p:animRot by="120000">
                                      <p:cBhvr>
                                        <p:cTn id="13" dur="100" fill="hold">
                                          <p:stCondLst>
                                            <p:cond delay="0"/>
                                          </p:stCondLst>
                                        </p:cTn>
                                        <p:tgtEl>
                                          <p:spTgt spid="19"/>
                                        </p:tgtEl>
                                        <p:attrNameLst>
                                          <p:attrName>r</p:attrName>
                                        </p:attrNameLst>
                                      </p:cBhvr>
                                    </p:animRot>
                                    <p:animRot by="-240000">
                                      <p:cBhvr>
                                        <p:cTn id="14" dur="200" fill="hold">
                                          <p:stCondLst>
                                            <p:cond delay="200"/>
                                          </p:stCondLst>
                                        </p:cTn>
                                        <p:tgtEl>
                                          <p:spTgt spid="19"/>
                                        </p:tgtEl>
                                        <p:attrNameLst>
                                          <p:attrName>r</p:attrName>
                                        </p:attrNameLst>
                                      </p:cBhvr>
                                    </p:animRot>
                                    <p:animRot by="240000">
                                      <p:cBhvr>
                                        <p:cTn id="15" dur="200" fill="hold">
                                          <p:stCondLst>
                                            <p:cond delay="400"/>
                                          </p:stCondLst>
                                        </p:cTn>
                                        <p:tgtEl>
                                          <p:spTgt spid="19"/>
                                        </p:tgtEl>
                                        <p:attrNameLst>
                                          <p:attrName>r</p:attrName>
                                        </p:attrNameLst>
                                      </p:cBhvr>
                                    </p:animRot>
                                    <p:animRot by="-240000">
                                      <p:cBhvr>
                                        <p:cTn id="16" dur="200" fill="hold">
                                          <p:stCondLst>
                                            <p:cond delay="600"/>
                                          </p:stCondLst>
                                        </p:cTn>
                                        <p:tgtEl>
                                          <p:spTgt spid="19"/>
                                        </p:tgtEl>
                                        <p:attrNameLst>
                                          <p:attrName>r</p:attrName>
                                        </p:attrNameLst>
                                      </p:cBhvr>
                                    </p:animRot>
                                    <p:animRot by="120000">
                                      <p:cBhvr>
                                        <p:cTn id="17" dur="200" fill="hold">
                                          <p:stCondLst>
                                            <p:cond delay="800"/>
                                          </p:stCondLst>
                                        </p:cTn>
                                        <p:tgtEl>
                                          <p:spTgt spid="19"/>
                                        </p:tgtEl>
                                        <p:attrNameLst>
                                          <p:attrName>r</p:attrName>
                                        </p:attrNameLst>
                                      </p:cBhvr>
                                    </p:animRot>
                                  </p:childTnLst>
                                </p:cTn>
                              </p:par>
                            </p:childTnLst>
                          </p:cTn>
                        </p:par>
                        <p:par>
                          <p:cTn id="18" fill="hold">
                            <p:stCondLst>
                              <p:cond delay="2000"/>
                            </p:stCondLst>
                            <p:childTnLst>
                              <p:par>
                                <p:cTn id="19" presetID="32" presetClass="emph" presetSubtype="0" repeatCount="indefinite" fill="hold" nodeType="afterEffect">
                                  <p:stCondLst>
                                    <p:cond delay="0"/>
                                  </p:stCondLst>
                                  <p:childTnLst>
                                    <p:animRot by="120000">
                                      <p:cBhvr>
                                        <p:cTn id="20" dur="100" fill="hold">
                                          <p:stCondLst>
                                            <p:cond delay="0"/>
                                          </p:stCondLst>
                                        </p:cTn>
                                        <p:tgtEl>
                                          <p:spTgt spid="18"/>
                                        </p:tgtEl>
                                        <p:attrNameLst>
                                          <p:attrName>r</p:attrName>
                                        </p:attrNameLst>
                                      </p:cBhvr>
                                    </p:animRot>
                                    <p:animRot by="-240000">
                                      <p:cBhvr>
                                        <p:cTn id="21" dur="200" fill="hold">
                                          <p:stCondLst>
                                            <p:cond delay="200"/>
                                          </p:stCondLst>
                                        </p:cTn>
                                        <p:tgtEl>
                                          <p:spTgt spid="18"/>
                                        </p:tgtEl>
                                        <p:attrNameLst>
                                          <p:attrName>r</p:attrName>
                                        </p:attrNameLst>
                                      </p:cBhvr>
                                    </p:animRot>
                                    <p:animRot by="240000">
                                      <p:cBhvr>
                                        <p:cTn id="22" dur="200" fill="hold">
                                          <p:stCondLst>
                                            <p:cond delay="400"/>
                                          </p:stCondLst>
                                        </p:cTn>
                                        <p:tgtEl>
                                          <p:spTgt spid="18"/>
                                        </p:tgtEl>
                                        <p:attrNameLst>
                                          <p:attrName>r</p:attrName>
                                        </p:attrNameLst>
                                      </p:cBhvr>
                                    </p:animRot>
                                    <p:animRot by="-240000">
                                      <p:cBhvr>
                                        <p:cTn id="23" dur="200" fill="hold">
                                          <p:stCondLst>
                                            <p:cond delay="600"/>
                                          </p:stCondLst>
                                        </p:cTn>
                                        <p:tgtEl>
                                          <p:spTgt spid="18"/>
                                        </p:tgtEl>
                                        <p:attrNameLst>
                                          <p:attrName>r</p:attrName>
                                        </p:attrNameLst>
                                      </p:cBhvr>
                                    </p:animRot>
                                    <p:animRot by="120000">
                                      <p:cBhvr>
                                        <p:cTn id="24" dur="200" fill="hold">
                                          <p:stCondLst>
                                            <p:cond delay="800"/>
                                          </p:stCondLst>
                                        </p:cTn>
                                        <p:tgtEl>
                                          <p:spTgt spid="18"/>
                                        </p:tgtEl>
                                        <p:attrNameLst>
                                          <p:attrName>r</p:attrName>
                                        </p:attrNameLst>
                                      </p:cBhvr>
                                    </p:animRot>
                                  </p:childTnLst>
                                </p:cTn>
                              </p:par>
                            </p:childTnLst>
                          </p:cTn>
                        </p:par>
                        <p:par>
                          <p:cTn id="25" fill="hold">
                            <p:stCondLst>
                              <p:cond delay="3000"/>
                            </p:stCondLst>
                            <p:childTnLst>
                              <p:par>
                                <p:cTn id="26" presetID="32" presetClass="emph" presetSubtype="0" repeatCount="indefinite" fill="hold" nodeType="afterEffect">
                                  <p:stCondLst>
                                    <p:cond delay="0"/>
                                  </p:stCondLst>
                                  <p:childTnLst>
                                    <p:animRot by="120000">
                                      <p:cBhvr>
                                        <p:cTn id="27" dur="100" fill="hold">
                                          <p:stCondLst>
                                            <p:cond delay="0"/>
                                          </p:stCondLst>
                                        </p:cTn>
                                        <p:tgtEl>
                                          <p:spTgt spid="16"/>
                                        </p:tgtEl>
                                        <p:attrNameLst>
                                          <p:attrName>r</p:attrName>
                                        </p:attrNameLst>
                                      </p:cBhvr>
                                    </p:animRot>
                                    <p:animRot by="-240000">
                                      <p:cBhvr>
                                        <p:cTn id="28" dur="200" fill="hold">
                                          <p:stCondLst>
                                            <p:cond delay="200"/>
                                          </p:stCondLst>
                                        </p:cTn>
                                        <p:tgtEl>
                                          <p:spTgt spid="16"/>
                                        </p:tgtEl>
                                        <p:attrNameLst>
                                          <p:attrName>r</p:attrName>
                                        </p:attrNameLst>
                                      </p:cBhvr>
                                    </p:animRot>
                                    <p:animRot by="240000">
                                      <p:cBhvr>
                                        <p:cTn id="29" dur="200" fill="hold">
                                          <p:stCondLst>
                                            <p:cond delay="400"/>
                                          </p:stCondLst>
                                        </p:cTn>
                                        <p:tgtEl>
                                          <p:spTgt spid="16"/>
                                        </p:tgtEl>
                                        <p:attrNameLst>
                                          <p:attrName>r</p:attrName>
                                        </p:attrNameLst>
                                      </p:cBhvr>
                                    </p:animRot>
                                    <p:animRot by="-240000">
                                      <p:cBhvr>
                                        <p:cTn id="30" dur="200" fill="hold">
                                          <p:stCondLst>
                                            <p:cond delay="600"/>
                                          </p:stCondLst>
                                        </p:cTn>
                                        <p:tgtEl>
                                          <p:spTgt spid="16"/>
                                        </p:tgtEl>
                                        <p:attrNameLst>
                                          <p:attrName>r</p:attrName>
                                        </p:attrNameLst>
                                      </p:cBhvr>
                                    </p:animRot>
                                    <p:animRot by="120000">
                                      <p:cBhvr>
                                        <p:cTn id="31" dur="200" fill="hold">
                                          <p:stCondLst>
                                            <p:cond delay="800"/>
                                          </p:stCondLst>
                                        </p:cTn>
                                        <p:tgtEl>
                                          <p:spTgt spid="16"/>
                                        </p:tgtEl>
                                        <p:attrNameLst>
                                          <p:attrName>r</p:attrName>
                                        </p:attrNameLst>
                                      </p:cBhvr>
                                    </p:animRot>
                                  </p:childTnLst>
                                </p:cTn>
                              </p:par>
                            </p:childTnLst>
                          </p:cTn>
                        </p:par>
                        <p:par>
                          <p:cTn id="32" fill="hold">
                            <p:stCondLst>
                              <p:cond delay="4000"/>
                            </p:stCondLst>
                            <p:childTnLst>
                              <p:par>
                                <p:cTn id="33" presetID="32" presetClass="emph" presetSubtype="0" repeatCount="indefinite" fill="hold" nodeType="afterEffect">
                                  <p:stCondLst>
                                    <p:cond delay="0"/>
                                  </p:stCondLst>
                                  <p:childTnLst>
                                    <p:animRot by="120000">
                                      <p:cBhvr>
                                        <p:cTn id="34" dur="100" fill="hold">
                                          <p:stCondLst>
                                            <p:cond delay="0"/>
                                          </p:stCondLst>
                                        </p:cTn>
                                        <p:tgtEl>
                                          <p:spTgt spid="17"/>
                                        </p:tgtEl>
                                        <p:attrNameLst>
                                          <p:attrName>r</p:attrName>
                                        </p:attrNameLst>
                                      </p:cBhvr>
                                    </p:animRot>
                                    <p:animRot by="-240000">
                                      <p:cBhvr>
                                        <p:cTn id="35" dur="200" fill="hold">
                                          <p:stCondLst>
                                            <p:cond delay="200"/>
                                          </p:stCondLst>
                                        </p:cTn>
                                        <p:tgtEl>
                                          <p:spTgt spid="17"/>
                                        </p:tgtEl>
                                        <p:attrNameLst>
                                          <p:attrName>r</p:attrName>
                                        </p:attrNameLst>
                                      </p:cBhvr>
                                    </p:animRot>
                                    <p:animRot by="240000">
                                      <p:cBhvr>
                                        <p:cTn id="36" dur="200" fill="hold">
                                          <p:stCondLst>
                                            <p:cond delay="400"/>
                                          </p:stCondLst>
                                        </p:cTn>
                                        <p:tgtEl>
                                          <p:spTgt spid="17"/>
                                        </p:tgtEl>
                                        <p:attrNameLst>
                                          <p:attrName>r</p:attrName>
                                        </p:attrNameLst>
                                      </p:cBhvr>
                                    </p:animRot>
                                    <p:animRot by="-240000">
                                      <p:cBhvr>
                                        <p:cTn id="37" dur="200" fill="hold">
                                          <p:stCondLst>
                                            <p:cond delay="600"/>
                                          </p:stCondLst>
                                        </p:cTn>
                                        <p:tgtEl>
                                          <p:spTgt spid="17"/>
                                        </p:tgtEl>
                                        <p:attrNameLst>
                                          <p:attrName>r</p:attrName>
                                        </p:attrNameLst>
                                      </p:cBhvr>
                                    </p:animRot>
                                    <p:animRot by="120000">
                                      <p:cBhvr>
                                        <p:cTn id="38" dur="200" fill="hold">
                                          <p:stCondLst>
                                            <p:cond delay="800"/>
                                          </p:stCondLst>
                                        </p:cTn>
                                        <p:tgtEl>
                                          <p:spTgt spid="17"/>
                                        </p:tgtEl>
                                        <p:attrNameLst>
                                          <p:attrName>r</p:attrName>
                                        </p:attrNameLst>
                                      </p:cBhvr>
                                    </p:animRot>
                                  </p:childTnLst>
                                </p:cTn>
                              </p:par>
                            </p:childTnLst>
                          </p:cTn>
                        </p:par>
                        <p:par>
                          <p:cTn id="39" fill="hold">
                            <p:stCondLst>
                              <p:cond delay="5000"/>
                            </p:stCondLst>
                            <p:childTnLst>
                              <p:par>
                                <p:cTn id="40" presetID="32" presetClass="emph" presetSubtype="0" repeatCount="indefinite" fill="hold" nodeType="afterEffect">
                                  <p:stCondLst>
                                    <p:cond delay="0"/>
                                  </p:stCondLst>
                                  <p:childTnLst>
                                    <p:animRot by="120000">
                                      <p:cBhvr>
                                        <p:cTn id="41" dur="100" fill="hold">
                                          <p:stCondLst>
                                            <p:cond delay="0"/>
                                          </p:stCondLst>
                                        </p:cTn>
                                        <p:tgtEl>
                                          <p:spTgt spid="6152"/>
                                        </p:tgtEl>
                                        <p:attrNameLst>
                                          <p:attrName>r</p:attrName>
                                        </p:attrNameLst>
                                      </p:cBhvr>
                                    </p:animRot>
                                    <p:animRot by="-240000">
                                      <p:cBhvr>
                                        <p:cTn id="42" dur="200" fill="hold">
                                          <p:stCondLst>
                                            <p:cond delay="200"/>
                                          </p:stCondLst>
                                        </p:cTn>
                                        <p:tgtEl>
                                          <p:spTgt spid="6152"/>
                                        </p:tgtEl>
                                        <p:attrNameLst>
                                          <p:attrName>r</p:attrName>
                                        </p:attrNameLst>
                                      </p:cBhvr>
                                    </p:animRot>
                                    <p:animRot by="240000">
                                      <p:cBhvr>
                                        <p:cTn id="43" dur="200" fill="hold">
                                          <p:stCondLst>
                                            <p:cond delay="400"/>
                                          </p:stCondLst>
                                        </p:cTn>
                                        <p:tgtEl>
                                          <p:spTgt spid="6152"/>
                                        </p:tgtEl>
                                        <p:attrNameLst>
                                          <p:attrName>r</p:attrName>
                                        </p:attrNameLst>
                                      </p:cBhvr>
                                    </p:animRot>
                                    <p:animRot by="-240000">
                                      <p:cBhvr>
                                        <p:cTn id="44" dur="200" fill="hold">
                                          <p:stCondLst>
                                            <p:cond delay="600"/>
                                          </p:stCondLst>
                                        </p:cTn>
                                        <p:tgtEl>
                                          <p:spTgt spid="6152"/>
                                        </p:tgtEl>
                                        <p:attrNameLst>
                                          <p:attrName>r</p:attrName>
                                        </p:attrNameLst>
                                      </p:cBhvr>
                                    </p:animRot>
                                    <p:animRot by="120000">
                                      <p:cBhvr>
                                        <p:cTn id="45" dur="200" fill="hold">
                                          <p:stCondLst>
                                            <p:cond delay="800"/>
                                          </p:stCondLst>
                                        </p:cTn>
                                        <p:tgtEl>
                                          <p:spTgt spid="6152"/>
                                        </p:tgtEl>
                                        <p:attrNameLst>
                                          <p:attrName>r</p:attrName>
                                        </p:attrNameLst>
                                      </p:cBhvr>
                                    </p:animRot>
                                  </p:childTnLst>
                                </p:cTn>
                              </p:par>
                            </p:childTnLst>
                          </p:cTn>
                        </p:par>
                        <p:par>
                          <p:cTn id="46" fill="hold">
                            <p:stCondLst>
                              <p:cond delay="6000"/>
                            </p:stCondLst>
                            <p:childTnLst>
                              <p:par>
                                <p:cTn id="47" presetID="32" presetClass="emph" presetSubtype="0" repeatCount="indefinite" fill="hold" nodeType="afterEffect">
                                  <p:stCondLst>
                                    <p:cond delay="0"/>
                                  </p:stCondLst>
                                  <p:childTnLst>
                                    <p:animRot by="120000">
                                      <p:cBhvr>
                                        <p:cTn id="48" dur="100" fill="hold">
                                          <p:stCondLst>
                                            <p:cond delay="0"/>
                                          </p:stCondLst>
                                        </p:cTn>
                                        <p:tgtEl>
                                          <p:spTgt spid="6153"/>
                                        </p:tgtEl>
                                        <p:attrNameLst>
                                          <p:attrName>r</p:attrName>
                                        </p:attrNameLst>
                                      </p:cBhvr>
                                    </p:animRot>
                                    <p:animRot by="-240000">
                                      <p:cBhvr>
                                        <p:cTn id="49" dur="200" fill="hold">
                                          <p:stCondLst>
                                            <p:cond delay="200"/>
                                          </p:stCondLst>
                                        </p:cTn>
                                        <p:tgtEl>
                                          <p:spTgt spid="6153"/>
                                        </p:tgtEl>
                                        <p:attrNameLst>
                                          <p:attrName>r</p:attrName>
                                        </p:attrNameLst>
                                      </p:cBhvr>
                                    </p:animRot>
                                    <p:animRot by="240000">
                                      <p:cBhvr>
                                        <p:cTn id="50" dur="200" fill="hold">
                                          <p:stCondLst>
                                            <p:cond delay="400"/>
                                          </p:stCondLst>
                                        </p:cTn>
                                        <p:tgtEl>
                                          <p:spTgt spid="6153"/>
                                        </p:tgtEl>
                                        <p:attrNameLst>
                                          <p:attrName>r</p:attrName>
                                        </p:attrNameLst>
                                      </p:cBhvr>
                                    </p:animRot>
                                    <p:animRot by="-240000">
                                      <p:cBhvr>
                                        <p:cTn id="51" dur="200" fill="hold">
                                          <p:stCondLst>
                                            <p:cond delay="600"/>
                                          </p:stCondLst>
                                        </p:cTn>
                                        <p:tgtEl>
                                          <p:spTgt spid="6153"/>
                                        </p:tgtEl>
                                        <p:attrNameLst>
                                          <p:attrName>r</p:attrName>
                                        </p:attrNameLst>
                                      </p:cBhvr>
                                    </p:animRot>
                                    <p:animRot by="120000">
                                      <p:cBhvr>
                                        <p:cTn id="52" dur="200" fill="hold">
                                          <p:stCondLst>
                                            <p:cond delay="800"/>
                                          </p:stCondLst>
                                        </p:cTn>
                                        <p:tgtEl>
                                          <p:spTgt spid="6153"/>
                                        </p:tgtEl>
                                        <p:attrNameLst>
                                          <p:attrName>r</p:attrName>
                                        </p:attrNameLst>
                                      </p:cBhvr>
                                    </p:animRot>
                                  </p:childTnLst>
                                </p:cTn>
                              </p:par>
                            </p:childTnLst>
                          </p:cTn>
                        </p:par>
                        <p:par>
                          <p:cTn id="53" fill="hold">
                            <p:stCondLst>
                              <p:cond delay="7000"/>
                            </p:stCondLst>
                            <p:childTnLst>
                              <p:par>
                                <p:cTn id="54" presetID="32" presetClass="emph" presetSubtype="0" repeatCount="indefinite" fill="hold" nodeType="afterEffect">
                                  <p:stCondLst>
                                    <p:cond delay="0"/>
                                  </p:stCondLst>
                                  <p:childTnLst>
                                    <p:animRot by="120000">
                                      <p:cBhvr>
                                        <p:cTn id="55" dur="100" fill="hold">
                                          <p:stCondLst>
                                            <p:cond delay="0"/>
                                          </p:stCondLst>
                                        </p:cTn>
                                        <p:tgtEl>
                                          <p:spTgt spid="6146"/>
                                        </p:tgtEl>
                                        <p:attrNameLst>
                                          <p:attrName>r</p:attrName>
                                        </p:attrNameLst>
                                      </p:cBhvr>
                                    </p:animRot>
                                    <p:animRot by="-240000">
                                      <p:cBhvr>
                                        <p:cTn id="56" dur="200" fill="hold">
                                          <p:stCondLst>
                                            <p:cond delay="200"/>
                                          </p:stCondLst>
                                        </p:cTn>
                                        <p:tgtEl>
                                          <p:spTgt spid="6146"/>
                                        </p:tgtEl>
                                        <p:attrNameLst>
                                          <p:attrName>r</p:attrName>
                                        </p:attrNameLst>
                                      </p:cBhvr>
                                    </p:animRot>
                                    <p:animRot by="240000">
                                      <p:cBhvr>
                                        <p:cTn id="57" dur="200" fill="hold">
                                          <p:stCondLst>
                                            <p:cond delay="400"/>
                                          </p:stCondLst>
                                        </p:cTn>
                                        <p:tgtEl>
                                          <p:spTgt spid="6146"/>
                                        </p:tgtEl>
                                        <p:attrNameLst>
                                          <p:attrName>r</p:attrName>
                                        </p:attrNameLst>
                                      </p:cBhvr>
                                    </p:animRot>
                                    <p:animRot by="-240000">
                                      <p:cBhvr>
                                        <p:cTn id="58" dur="200" fill="hold">
                                          <p:stCondLst>
                                            <p:cond delay="600"/>
                                          </p:stCondLst>
                                        </p:cTn>
                                        <p:tgtEl>
                                          <p:spTgt spid="6146"/>
                                        </p:tgtEl>
                                        <p:attrNameLst>
                                          <p:attrName>r</p:attrName>
                                        </p:attrNameLst>
                                      </p:cBhvr>
                                    </p:animRot>
                                    <p:animRot by="120000">
                                      <p:cBhvr>
                                        <p:cTn id="59" dur="200" fill="hold">
                                          <p:stCondLst>
                                            <p:cond delay="800"/>
                                          </p:stCondLst>
                                        </p:cTn>
                                        <p:tgtEl>
                                          <p:spTgt spid="6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1984"/>
            <a:ext cx="8763000" cy="523220"/>
          </a:xfrm>
          <a:prstGeom prst="rect">
            <a:avLst/>
          </a:prstGeom>
          <a:solidFill>
            <a:schemeClr val="accent2">
              <a:lumMod val="75000"/>
            </a:schemeClr>
          </a:solidFill>
        </p:spPr>
        <p:txBody>
          <a:bodyPr wrap="square" rtlCol="0">
            <a:spAutoFit/>
          </a:bodyPr>
          <a:lstStyle/>
          <a:p>
            <a:pPr algn="ctr"/>
            <a:r>
              <a:rPr lang="en-US" sz="2800" dirty="0" smtClean="0">
                <a:solidFill>
                  <a:srgbClr val="FFFF00"/>
                </a:solidFill>
              </a:rPr>
              <a:t>Teaching at the Powwow</a:t>
            </a:r>
            <a:r>
              <a:rPr lang="en-US" dirty="0" smtClean="0">
                <a:solidFill>
                  <a:srgbClr val="FFFF00"/>
                </a:solidFill>
              </a:rPr>
              <a:t>.</a:t>
            </a:r>
            <a:endParaRPr lang="en-US" dirty="0">
              <a:solidFill>
                <a:srgbClr val="FFFF00"/>
              </a:solidFill>
            </a:endParaRPr>
          </a:p>
        </p:txBody>
      </p:sp>
      <p:sp>
        <p:nvSpPr>
          <p:cNvPr id="3" name="TextBox 2"/>
          <p:cNvSpPr txBox="1"/>
          <p:nvPr/>
        </p:nvSpPr>
        <p:spPr>
          <a:xfrm>
            <a:off x="304800" y="2667000"/>
            <a:ext cx="8305800" cy="923330"/>
          </a:xfrm>
          <a:prstGeom prst="rect">
            <a:avLst/>
          </a:prstGeom>
          <a:solidFill>
            <a:schemeClr val="accent2">
              <a:lumMod val="75000"/>
            </a:schemeClr>
          </a:solidFill>
        </p:spPr>
        <p:txBody>
          <a:bodyPr wrap="square" rtlCol="0">
            <a:spAutoFit/>
          </a:bodyPr>
          <a:lstStyle/>
          <a:p>
            <a:r>
              <a:rPr lang="en-US" dirty="0" smtClean="0">
                <a:solidFill>
                  <a:srgbClr val="FFFF00"/>
                </a:solidFill>
              </a:rPr>
              <a:t>At any Israeli dance marathon, teaching is an essential element. There are currently more than 7000 choreographed Israeli dances and every year adds several hundred to this list. Above, we see Myles, who leads another Pittsburgh session, teaching a dance.</a:t>
            </a:r>
            <a:endParaRPr lang="en-US" dirty="0">
              <a:solidFill>
                <a:srgbClr val="FFFF00"/>
              </a:solidFill>
            </a:endParaRPr>
          </a:p>
        </p:txBody>
      </p:sp>
      <p:pic>
        <p:nvPicPr>
          <p:cNvPr id="7170" name="Picture 2" descr="C:\Users\Administrator\Documents\pittsburgh\pitt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6850" y="739740"/>
            <a:ext cx="2193925" cy="179807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dministrator\Documents\pittsburgh\pitt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740473"/>
            <a:ext cx="231904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Administrator\Documents\pittsburgh\pitt1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857" y="740473"/>
            <a:ext cx="3200400" cy="1800386"/>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Administrator\Documents\pittsburgh\pitt1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7480" y="5322888"/>
            <a:ext cx="1932667" cy="153511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Administrator\Documents\pittsburgh\pitt1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925" y="4919645"/>
            <a:ext cx="3636264" cy="1860566"/>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Administrator\Documents\pittsburgh\pitt1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40843" y="3612386"/>
            <a:ext cx="2348967" cy="164465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Administrator\Documents\pittsburgh\pitt1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1857" y="3630674"/>
            <a:ext cx="1196908"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H="1">
            <a:off x="371857" y="3590330"/>
            <a:ext cx="8317953"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TextBox 7"/>
          <p:cNvSpPr txBox="1"/>
          <p:nvPr/>
        </p:nvSpPr>
        <p:spPr>
          <a:xfrm>
            <a:off x="1752600" y="3733800"/>
            <a:ext cx="4343400" cy="923330"/>
          </a:xfrm>
          <a:prstGeom prst="rect">
            <a:avLst/>
          </a:prstGeom>
          <a:solidFill>
            <a:schemeClr val="accent2">
              <a:lumMod val="75000"/>
            </a:schemeClr>
          </a:solidFill>
        </p:spPr>
        <p:txBody>
          <a:bodyPr wrap="square" rtlCol="0">
            <a:spAutoFit/>
          </a:bodyPr>
          <a:lstStyle/>
          <a:p>
            <a:r>
              <a:rPr lang="en-US" dirty="0" smtClean="0">
                <a:solidFill>
                  <a:srgbClr val="FFFF00"/>
                </a:solidFill>
              </a:rPr>
              <a:t>As Myles is teaching, he is joined inside the circle by Lynn who mirrors his steps to the circle. </a:t>
            </a:r>
            <a:endParaRPr lang="en-US" dirty="0">
              <a:solidFill>
                <a:srgbClr val="FFFF00"/>
              </a:solidFill>
            </a:endParaRPr>
          </a:p>
        </p:txBody>
      </p:sp>
      <p:sp>
        <p:nvSpPr>
          <p:cNvPr id="4" name="TextBox 3"/>
          <p:cNvSpPr txBox="1"/>
          <p:nvPr/>
        </p:nvSpPr>
        <p:spPr>
          <a:xfrm>
            <a:off x="3924300" y="4919645"/>
            <a:ext cx="2171700" cy="1754326"/>
          </a:xfrm>
          <a:prstGeom prst="rect">
            <a:avLst/>
          </a:prstGeom>
          <a:solidFill>
            <a:schemeClr val="accent2">
              <a:lumMod val="75000"/>
            </a:schemeClr>
          </a:solidFill>
        </p:spPr>
        <p:txBody>
          <a:bodyPr wrap="square" rtlCol="0">
            <a:spAutoFit/>
          </a:bodyPr>
          <a:lstStyle/>
          <a:p>
            <a:r>
              <a:rPr lang="en-US" dirty="0" smtClean="0">
                <a:solidFill>
                  <a:srgbClr val="FFFF00"/>
                </a:solidFill>
              </a:rPr>
              <a:t>This is not the only time that Lynn is within the circle. Three dances were taught and Lynn was involved in each</a:t>
            </a:r>
            <a:endParaRPr lang="en-US" dirty="0">
              <a:solidFill>
                <a:srgbClr val="FFFF00"/>
              </a:solidFill>
            </a:endParaRPr>
          </a:p>
        </p:txBody>
      </p:sp>
    </p:spTree>
    <p:extLst>
      <p:ext uri="{BB962C8B-B14F-4D97-AF65-F5344CB8AC3E}">
        <p14:creationId xmlns:p14="http://schemas.microsoft.com/office/powerpoint/2010/main" val="73414717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5000"/>
                                  </p:stCondLst>
                                  <p:childTnLst>
                                    <p:set>
                                      <p:cBhvr>
                                        <p:cTn id="8" dur="1" fill="hold">
                                          <p:stCondLst>
                                            <p:cond delay="0"/>
                                          </p:stCondLst>
                                        </p:cTn>
                                        <p:tgtEl>
                                          <p:spTgt spid="4"/>
                                        </p:tgtEl>
                                        <p:attrNameLst>
                                          <p:attrName>style.visibility</p:attrName>
                                        </p:attrNameLst>
                                      </p:cBhvr>
                                      <p:to>
                                        <p:strVal val="visible"/>
                                      </p:to>
                                    </p:set>
                                  </p:childTnLst>
                                </p:cTn>
                              </p:par>
                            </p:childTnLst>
                          </p:cTn>
                        </p:par>
                        <p:par>
                          <p:cTn id="9" fill="hold">
                            <p:stCondLst>
                              <p:cond delay="5000"/>
                            </p:stCondLst>
                            <p:childTnLst>
                              <p:par>
                                <p:cTn id="10" presetID="1" presetClass="entr" presetSubtype="0" fill="hold" nodeType="afterEffect">
                                  <p:stCondLst>
                                    <p:cond delay="0"/>
                                  </p:stCondLst>
                                  <p:childTnLst>
                                    <p:set>
                                      <p:cBhvr>
                                        <p:cTn id="11" dur="1" fill="hold">
                                          <p:stCondLst>
                                            <p:cond delay="0"/>
                                          </p:stCondLst>
                                        </p:cTn>
                                        <p:tgtEl>
                                          <p:spTgt spid="7176"/>
                                        </p:tgtEl>
                                        <p:attrNameLst>
                                          <p:attrName>style.visibility</p:attrName>
                                        </p:attrNameLst>
                                      </p:cBhvr>
                                      <p:to>
                                        <p:strVal val="visible"/>
                                      </p:to>
                                    </p:set>
                                  </p:childTnLst>
                                </p:cTn>
                              </p:par>
                            </p:childTnLst>
                          </p:cTn>
                        </p:par>
                        <p:par>
                          <p:cTn id="12" fill="hold">
                            <p:stCondLst>
                              <p:cond delay="5000"/>
                            </p:stCondLst>
                            <p:childTnLst>
                              <p:par>
                                <p:cTn id="13" presetID="10" presetClass="entr" presetSubtype="0" fill="hold" nodeType="afterEffect">
                                  <p:stCondLst>
                                    <p:cond delay="1000"/>
                                  </p:stCondLst>
                                  <p:childTnLst>
                                    <p:set>
                                      <p:cBhvr>
                                        <p:cTn id="14" dur="1" fill="hold">
                                          <p:stCondLst>
                                            <p:cond delay="0"/>
                                          </p:stCondLst>
                                        </p:cTn>
                                        <p:tgtEl>
                                          <p:spTgt spid="7175"/>
                                        </p:tgtEl>
                                        <p:attrNameLst>
                                          <p:attrName>style.visibility</p:attrName>
                                        </p:attrNameLst>
                                      </p:cBhvr>
                                      <p:to>
                                        <p:strVal val="visible"/>
                                      </p:to>
                                    </p:set>
                                    <p:animEffect transition="in" filter="fade">
                                      <p:cBhvr>
                                        <p:cTn id="15" dur="2000"/>
                                        <p:tgtEl>
                                          <p:spTgt spid="7175"/>
                                        </p:tgtEl>
                                      </p:cBhvr>
                                    </p:animEffect>
                                  </p:childTnLst>
                                </p:cTn>
                              </p:par>
                            </p:childTnLst>
                          </p:cTn>
                        </p:par>
                        <p:par>
                          <p:cTn id="16" fill="hold">
                            <p:stCondLst>
                              <p:cond delay="8000"/>
                            </p:stCondLst>
                            <p:childTnLst>
                              <p:par>
                                <p:cTn id="17" presetID="10" presetClass="entr" presetSubtype="0" fill="hold" nodeType="afterEffect">
                                  <p:stCondLst>
                                    <p:cond delay="0"/>
                                  </p:stCondLst>
                                  <p:childTnLst>
                                    <p:set>
                                      <p:cBhvr>
                                        <p:cTn id="18" dur="1" fill="hold">
                                          <p:stCondLst>
                                            <p:cond delay="0"/>
                                          </p:stCondLst>
                                        </p:cTn>
                                        <p:tgtEl>
                                          <p:spTgt spid="7174"/>
                                        </p:tgtEl>
                                        <p:attrNameLst>
                                          <p:attrName>style.visibility</p:attrName>
                                        </p:attrNameLst>
                                      </p:cBhvr>
                                      <p:to>
                                        <p:strVal val="visible"/>
                                      </p:to>
                                    </p:set>
                                    <p:animEffect transition="in" filter="fade">
                                      <p:cBhvr>
                                        <p:cTn id="19" dur="2000"/>
                                        <p:tgtEl>
                                          <p:spTgt spid="7174"/>
                                        </p:tgtEl>
                                      </p:cBhvr>
                                    </p:animEffect>
                                  </p:childTnLst>
                                </p:cTn>
                              </p:par>
                            </p:childTnLst>
                          </p:cTn>
                        </p:par>
                        <p:par>
                          <p:cTn id="20" fill="hold">
                            <p:stCondLst>
                              <p:cond delay="10000"/>
                            </p:stCondLst>
                            <p:childTnLst>
                              <p:par>
                                <p:cTn id="21" presetID="10" presetClass="entr" presetSubtype="0" fill="hold" nodeType="afterEffect">
                                  <p:stCondLst>
                                    <p:cond delay="0"/>
                                  </p:stCondLst>
                                  <p:childTnLst>
                                    <p:set>
                                      <p:cBhvr>
                                        <p:cTn id="22" dur="1" fill="hold">
                                          <p:stCondLst>
                                            <p:cond delay="0"/>
                                          </p:stCondLst>
                                        </p:cTn>
                                        <p:tgtEl>
                                          <p:spTgt spid="7173"/>
                                        </p:tgtEl>
                                        <p:attrNameLst>
                                          <p:attrName>style.visibility</p:attrName>
                                        </p:attrNameLst>
                                      </p:cBhvr>
                                      <p:to>
                                        <p:strVal val="visible"/>
                                      </p:to>
                                    </p:set>
                                    <p:animEffect transition="in" filter="fade">
                                      <p:cBhvr>
                                        <p:cTn id="23" dur="2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
            <a:ext cx="8305800" cy="461665"/>
          </a:xfrm>
          <a:prstGeom prst="rect">
            <a:avLst/>
          </a:prstGeom>
          <a:solidFill>
            <a:schemeClr val="accent2">
              <a:lumMod val="75000"/>
            </a:schemeClr>
          </a:solidFill>
        </p:spPr>
        <p:txBody>
          <a:bodyPr wrap="square" rtlCol="0">
            <a:spAutoFit/>
          </a:bodyPr>
          <a:lstStyle/>
          <a:p>
            <a:pPr algn="ctr"/>
            <a:r>
              <a:rPr lang="en-US" sz="2400" dirty="0" smtClean="0">
                <a:solidFill>
                  <a:srgbClr val="FFFF00"/>
                </a:solidFill>
              </a:rPr>
              <a:t>Let’s look at Lynn</a:t>
            </a:r>
            <a:endParaRPr lang="en-US" sz="2400" dirty="0">
              <a:solidFill>
                <a:srgbClr val="FFFF00"/>
              </a:solidFill>
            </a:endParaRPr>
          </a:p>
        </p:txBody>
      </p:sp>
      <p:sp>
        <p:nvSpPr>
          <p:cNvPr id="3" name="TextBox 2"/>
          <p:cNvSpPr txBox="1"/>
          <p:nvPr/>
        </p:nvSpPr>
        <p:spPr>
          <a:xfrm>
            <a:off x="5772912" y="838200"/>
            <a:ext cx="3352800" cy="5355312"/>
          </a:xfrm>
          <a:prstGeom prst="rect">
            <a:avLst/>
          </a:prstGeom>
          <a:solidFill>
            <a:schemeClr val="accent2">
              <a:lumMod val="75000"/>
            </a:schemeClr>
          </a:solidFill>
        </p:spPr>
        <p:txBody>
          <a:bodyPr wrap="square" rtlCol="0">
            <a:spAutoFit/>
          </a:bodyPr>
          <a:lstStyle/>
          <a:p>
            <a:r>
              <a:rPr lang="en-US" dirty="0" smtClean="0">
                <a:solidFill>
                  <a:srgbClr val="FFFF00"/>
                </a:solidFill>
              </a:rPr>
              <a:t>Israeli dance is acknowledged to have a steep learning curve. Your instructor has dealt with this genre of dance for 10 years and still considers himself an advanced beginner. </a:t>
            </a:r>
          </a:p>
          <a:p>
            <a:r>
              <a:rPr lang="en-US" dirty="0" smtClean="0">
                <a:solidFill>
                  <a:srgbClr val="FFFF00"/>
                </a:solidFill>
              </a:rPr>
              <a:t>So one is impressed by a relative newcomer who becomes proficient quickly. </a:t>
            </a:r>
          </a:p>
          <a:p>
            <a:r>
              <a:rPr lang="en-US" dirty="0" smtClean="0">
                <a:solidFill>
                  <a:srgbClr val="FFFF00"/>
                </a:solidFill>
              </a:rPr>
              <a:t>Lynn is such an example having about 3 years worth of </a:t>
            </a:r>
            <a:r>
              <a:rPr lang="en-US" dirty="0" err="1" smtClean="0">
                <a:solidFill>
                  <a:srgbClr val="FFFF00"/>
                </a:solidFill>
              </a:rPr>
              <a:t>israeli</a:t>
            </a:r>
            <a:r>
              <a:rPr lang="en-US" dirty="0" smtClean="0">
                <a:solidFill>
                  <a:srgbClr val="FFFF00"/>
                </a:solidFill>
              </a:rPr>
              <a:t> dance experience. Yet she has become the dance leader for the Pittsburgh session and in these pictures is part of the demonstration of Mei </a:t>
            </a:r>
            <a:r>
              <a:rPr lang="en-US" dirty="0" err="1" smtClean="0">
                <a:solidFill>
                  <a:srgbClr val="FFFF00"/>
                </a:solidFill>
              </a:rPr>
              <a:t>Nahar</a:t>
            </a:r>
            <a:r>
              <a:rPr lang="en-US" dirty="0" smtClean="0">
                <a:solidFill>
                  <a:srgbClr val="FFFF00"/>
                </a:solidFill>
              </a:rPr>
              <a:t>, a 2012 dance choreographed by </a:t>
            </a:r>
            <a:r>
              <a:rPr lang="en-US" dirty="0" err="1" smtClean="0">
                <a:solidFill>
                  <a:srgbClr val="FFFF00"/>
                </a:solidFill>
              </a:rPr>
              <a:t>Yaron</a:t>
            </a:r>
            <a:r>
              <a:rPr lang="en-US" dirty="0" smtClean="0">
                <a:solidFill>
                  <a:srgbClr val="FFFF00"/>
                </a:solidFill>
              </a:rPr>
              <a:t> Ben </a:t>
            </a:r>
            <a:r>
              <a:rPr lang="en-US" dirty="0" err="1" smtClean="0">
                <a:solidFill>
                  <a:srgbClr val="FFFF00"/>
                </a:solidFill>
              </a:rPr>
              <a:t>Shimron</a:t>
            </a:r>
            <a:r>
              <a:rPr lang="en-US" dirty="0" smtClean="0">
                <a:solidFill>
                  <a:srgbClr val="FFFF00"/>
                </a:solidFill>
              </a:rPr>
              <a:t> from music created by </a:t>
            </a:r>
            <a:r>
              <a:rPr lang="en-US" dirty="0" err="1" smtClean="0">
                <a:solidFill>
                  <a:srgbClr val="FFFF00"/>
                </a:solidFill>
              </a:rPr>
              <a:t>Idan</a:t>
            </a:r>
            <a:r>
              <a:rPr lang="en-US" dirty="0" smtClean="0">
                <a:solidFill>
                  <a:srgbClr val="FFFF00"/>
                </a:solidFill>
              </a:rPr>
              <a:t> </a:t>
            </a:r>
            <a:r>
              <a:rPr lang="en-US" dirty="0" err="1" smtClean="0">
                <a:solidFill>
                  <a:srgbClr val="FFFF00"/>
                </a:solidFill>
              </a:rPr>
              <a:t>Raichel</a:t>
            </a:r>
            <a:endParaRPr lang="en-US" dirty="0">
              <a:solidFill>
                <a:srgbClr val="FFFF00"/>
              </a:solidFill>
            </a:endParaRPr>
          </a:p>
        </p:txBody>
      </p:sp>
      <p:pic>
        <p:nvPicPr>
          <p:cNvPr id="8194" name="Picture 2" descr="C:\Users\Administrator\Documents\pittsburgh\lynn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120899"/>
            <a:ext cx="1600200" cy="33909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dministrator\Documents\pittsburgh\lyn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82" y="4732971"/>
            <a:ext cx="1779588" cy="20669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Administrator\Documents\pittsburgh\lynn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1" y="4961921"/>
            <a:ext cx="1835160" cy="1438879"/>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Administrator\Documents\pittsburgh\lynn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1" y="3117850"/>
            <a:ext cx="1308100" cy="160902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Administrator\Documents\pittsburgh\lynn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55" y="3117850"/>
            <a:ext cx="1786445" cy="1574678"/>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Administrator\Documents\pittsburgh\lynn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670118"/>
            <a:ext cx="1458913" cy="216271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Administrator\Documents\pittsburgh\lynn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670117"/>
            <a:ext cx="1866609" cy="2301683"/>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C:\Users\Administrator\Documents\pittsburgh\lynn8.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1638" y="636589"/>
            <a:ext cx="1198562" cy="218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255057"/>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201"/>
                                        </p:tgtEl>
                                        <p:attrNameLst>
                                          <p:attrName>style.visibility</p:attrName>
                                        </p:attrNameLst>
                                      </p:cBhvr>
                                      <p:to>
                                        <p:strVal val="visible"/>
                                      </p:to>
                                    </p:set>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8201"/>
                                        </p:tgtEl>
                                        <p:attrNameLst>
                                          <p:attrName>r</p:attrName>
                                        </p:attrNameLst>
                                      </p:cBhvr>
                                    </p:animRot>
                                    <p:animRot by="-240000">
                                      <p:cBhvr>
                                        <p:cTn id="9" dur="400" fill="hold">
                                          <p:stCondLst>
                                            <p:cond delay="400"/>
                                          </p:stCondLst>
                                        </p:cTn>
                                        <p:tgtEl>
                                          <p:spTgt spid="8201"/>
                                        </p:tgtEl>
                                        <p:attrNameLst>
                                          <p:attrName>r</p:attrName>
                                        </p:attrNameLst>
                                      </p:cBhvr>
                                    </p:animRot>
                                    <p:animRot by="240000">
                                      <p:cBhvr>
                                        <p:cTn id="10" dur="400" fill="hold">
                                          <p:stCondLst>
                                            <p:cond delay="800"/>
                                          </p:stCondLst>
                                        </p:cTn>
                                        <p:tgtEl>
                                          <p:spTgt spid="8201"/>
                                        </p:tgtEl>
                                        <p:attrNameLst>
                                          <p:attrName>r</p:attrName>
                                        </p:attrNameLst>
                                      </p:cBhvr>
                                    </p:animRot>
                                    <p:animRot by="-240000">
                                      <p:cBhvr>
                                        <p:cTn id="11" dur="400" fill="hold">
                                          <p:stCondLst>
                                            <p:cond delay="1200"/>
                                          </p:stCondLst>
                                        </p:cTn>
                                        <p:tgtEl>
                                          <p:spTgt spid="8201"/>
                                        </p:tgtEl>
                                        <p:attrNameLst>
                                          <p:attrName>r</p:attrName>
                                        </p:attrNameLst>
                                      </p:cBhvr>
                                    </p:animRot>
                                    <p:animRot by="120000">
                                      <p:cBhvr>
                                        <p:cTn id="12" dur="400" fill="hold">
                                          <p:stCondLst>
                                            <p:cond delay="1600"/>
                                          </p:stCondLst>
                                        </p:cTn>
                                        <p:tgtEl>
                                          <p:spTgt spid="8201"/>
                                        </p:tgtEl>
                                        <p:attrNameLst>
                                          <p:attrName>r</p:attrName>
                                        </p:attrNameLst>
                                      </p:cBhvr>
                                    </p:animRot>
                                  </p:childTnLst>
                                </p:cTn>
                              </p:par>
                              <p:par>
                                <p:cTn id="13" presetID="1" presetClass="entr" presetSubtype="0" fill="hold" nodeType="withEffect">
                                  <p:stCondLst>
                                    <p:cond delay="1000"/>
                                  </p:stCondLst>
                                  <p:childTnLst>
                                    <p:set>
                                      <p:cBhvr>
                                        <p:cTn id="14" dur="1" fill="hold">
                                          <p:stCondLst>
                                            <p:cond delay="0"/>
                                          </p:stCondLst>
                                        </p:cTn>
                                        <p:tgtEl>
                                          <p:spTgt spid="8200"/>
                                        </p:tgtEl>
                                        <p:attrNameLst>
                                          <p:attrName>style.visibility</p:attrName>
                                        </p:attrNameLst>
                                      </p:cBhvr>
                                      <p:to>
                                        <p:strVal val="visible"/>
                                      </p:to>
                                    </p:set>
                                  </p:childTnLst>
                                </p:cTn>
                              </p:par>
                              <p:par>
                                <p:cTn id="15" presetID="32" presetClass="emph" presetSubtype="0" repeatCount="indefinite" fill="hold" nodeType="withEffect">
                                  <p:stCondLst>
                                    <p:cond delay="1000"/>
                                  </p:stCondLst>
                                  <p:childTnLst>
                                    <p:animRot by="120000">
                                      <p:cBhvr>
                                        <p:cTn id="16" dur="200" fill="hold">
                                          <p:stCondLst>
                                            <p:cond delay="0"/>
                                          </p:stCondLst>
                                        </p:cTn>
                                        <p:tgtEl>
                                          <p:spTgt spid="8200"/>
                                        </p:tgtEl>
                                        <p:attrNameLst>
                                          <p:attrName>r</p:attrName>
                                        </p:attrNameLst>
                                      </p:cBhvr>
                                    </p:animRot>
                                    <p:animRot by="-240000">
                                      <p:cBhvr>
                                        <p:cTn id="17" dur="400" fill="hold">
                                          <p:stCondLst>
                                            <p:cond delay="400"/>
                                          </p:stCondLst>
                                        </p:cTn>
                                        <p:tgtEl>
                                          <p:spTgt spid="8200"/>
                                        </p:tgtEl>
                                        <p:attrNameLst>
                                          <p:attrName>r</p:attrName>
                                        </p:attrNameLst>
                                      </p:cBhvr>
                                    </p:animRot>
                                    <p:animRot by="240000">
                                      <p:cBhvr>
                                        <p:cTn id="18" dur="400" fill="hold">
                                          <p:stCondLst>
                                            <p:cond delay="800"/>
                                          </p:stCondLst>
                                        </p:cTn>
                                        <p:tgtEl>
                                          <p:spTgt spid="8200"/>
                                        </p:tgtEl>
                                        <p:attrNameLst>
                                          <p:attrName>r</p:attrName>
                                        </p:attrNameLst>
                                      </p:cBhvr>
                                    </p:animRot>
                                    <p:animRot by="-240000">
                                      <p:cBhvr>
                                        <p:cTn id="19" dur="400" fill="hold">
                                          <p:stCondLst>
                                            <p:cond delay="1200"/>
                                          </p:stCondLst>
                                        </p:cTn>
                                        <p:tgtEl>
                                          <p:spTgt spid="8200"/>
                                        </p:tgtEl>
                                        <p:attrNameLst>
                                          <p:attrName>r</p:attrName>
                                        </p:attrNameLst>
                                      </p:cBhvr>
                                    </p:animRot>
                                    <p:animRot by="120000">
                                      <p:cBhvr>
                                        <p:cTn id="20" dur="400" fill="hold">
                                          <p:stCondLst>
                                            <p:cond delay="1600"/>
                                          </p:stCondLst>
                                        </p:cTn>
                                        <p:tgtEl>
                                          <p:spTgt spid="8200"/>
                                        </p:tgtEl>
                                        <p:attrNameLst>
                                          <p:attrName>r</p:attrName>
                                        </p:attrNameLst>
                                      </p:cBhvr>
                                    </p:animRot>
                                  </p:childTnLst>
                                </p:cTn>
                              </p:par>
                              <p:par>
                                <p:cTn id="21" presetID="1" presetClass="entr" presetSubtype="0" fill="hold" nodeType="withEffect">
                                  <p:stCondLst>
                                    <p:cond delay="2000"/>
                                  </p:stCondLst>
                                  <p:childTnLst>
                                    <p:set>
                                      <p:cBhvr>
                                        <p:cTn id="22" dur="1" fill="hold">
                                          <p:stCondLst>
                                            <p:cond delay="0"/>
                                          </p:stCondLst>
                                        </p:cTn>
                                        <p:tgtEl>
                                          <p:spTgt spid="8199"/>
                                        </p:tgtEl>
                                        <p:attrNameLst>
                                          <p:attrName>style.visibility</p:attrName>
                                        </p:attrNameLst>
                                      </p:cBhvr>
                                      <p:to>
                                        <p:strVal val="visible"/>
                                      </p:to>
                                    </p:set>
                                  </p:childTnLst>
                                </p:cTn>
                              </p:par>
                              <p:par>
                                <p:cTn id="23" presetID="32" presetClass="emph" presetSubtype="0" repeatCount="indefinite" fill="hold" nodeType="withEffect">
                                  <p:stCondLst>
                                    <p:cond delay="2000"/>
                                  </p:stCondLst>
                                  <p:endCondLst>
                                    <p:cond evt="onNext" delay="0">
                                      <p:tgtEl>
                                        <p:sldTgt/>
                                      </p:tgtEl>
                                    </p:cond>
                                  </p:endCondLst>
                                  <p:childTnLst>
                                    <p:animRot by="120000">
                                      <p:cBhvr>
                                        <p:cTn id="24" dur="100" fill="hold">
                                          <p:stCondLst>
                                            <p:cond delay="0"/>
                                          </p:stCondLst>
                                        </p:cTn>
                                        <p:tgtEl>
                                          <p:spTgt spid="8199"/>
                                        </p:tgtEl>
                                        <p:attrNameLst>
                                          <p:attrName>r</p:attrName>
                                        </p:attrNameLst>
                                      </p:cBhvr>
                                    </p:animRot>
                                    <p:animRot by="-240000">
                                      <p:cBhvr>
                                        <p:cTn id="25" dur="200" fill="hold">
                                          <p:stCondLst>
                                            <p:cond delay="200"/>
                                          </p:stCondLst>
                                        </p:cTn>
                                        <p:tgtEl>
                                          <p:spTgt spid="8199"/>
                                        </p:tgtEl>
                                        <p:attrNameLst>
                                          <p:attrName>r</p:attrName>
                                        </p:attrNameLst>
                                      </p:cBhvr>
                                    </p:animRot>
                                    <p:animRot by="240000">
                                      <p:cBhvr>
                                        <p:cTn id="26" dur="200" fill="hold">
                                          <p:stCondLst>
                                            <p:cond delay="400"/>
                                          </p:stCondLst>
                                        </p:cTn>
                                        <p:tgtEl>
                                          <p:spTgt spid="8199"/>
                                        </p:tgtEl>
                                        <p:attrNameLst>
                                          <p:attrName>r</p:attrName>
                                        </p:attrNameLst>
                                      </p:cBhvr>
                                    </p:animRot>
                                    <p:animRot by="-240000">
                                      <p:cBhvr>
                                        <p:cTn id="27" dur="200" fill="hold">
                                          <p:stCondLst>
                                            <p:cond delay="600"/>
                                          </p:stCondLst>
                                        </p:cTn>
                                        <p:tgtEl>
                                          <p:spTgt spid="8199"/>
                                        </p:tgtEl>
                                        <p:attrNameLst>
                                          <p:attrName>r</p:attrName>
                                        </p:attrNameLst>
                                      </p:cBhvr>
                                    </p:animRot>
                                    <p:animRot by="120000">
                                      <p:cBhvr>
                                        <p:cTn id="28" dur="200" fill="hold">
                                          <p:stCondLst>
                                            <p:cond delay="800"/>
                                          </p:stCondLst>
                                        </p:cTn>
                                        <p:tgtEl>
                                          <p:spTgt spid="8199"/>
                                        </p:tgtEl>
                                        <p:attrNameLst>
                                          <p:attrName>r</p:attrName>
                                        </p:attrNameLst>
                                      </p:cBhvr>
                                    </p:animRot>
                                  </p:childTnLst>
                                </p:cTn>
                              </p:par>
                              <p:par>
                                <p:cTn id="29" presetID="1" presetClass="entr" presetSubtype="0" fill="hold" nodeType="withEffect">
                                  <p:stCondLst>
                                    <p:cond delay="3000"/>
                                  </p:stCondLst>
                                  <p:childTnLst>
                                    <p:set>
                                      <p:cBhvr>
                                        <p:cTn id="30" dur="1" fill="hold">
                                          <p:stCondLst>
                                            <p:cond delay="0"/>
                                          </p:stCondLst>
                                        </p:cTn>
                                        <p:tgtEl>
                                          <p:spTgt spid="8198"/>
                                        </p:tgtEl>
                                        <p:attrNameLst>
                                          <p:attrName>style.visibility</p:attrName>
                                        </p:attrNameLst>
                                      </p:cBhvr>
                                      <p:to>
                                        <p:strVal val="visible"/>
                                      </p:to>
                                    </p:set>
                                  </p:childTnLst>
                                </p:cTn>
                              </p:par>
                              <p:par>
                                <p:cTn id="31" presetID="32" presetClass="emph" presetSubtype="0" repeatCount="indefinite" fill="hold" nodeType="withEffect">
                                  <p:stCondLst>
                                    <p:cond delay="3000"/>
                                  </p:stCondLst>
                                  <p:childTnLst>
                                    <p:animRot by="120000">
                                      <p:cBhvr>
                                        <p:cTn id="32" dur="80" fill="hold">
                                          <p:stCondLst>
                                            <p:cond delay="0"/>
                                          </p:stCondLst>
                                        </p:cTn>
                                        <p:tgtEl>
                                          <p:spTgt spid="8198"/>
                                        </p:tgtEl>
                                        <p:attrNameLst>
                                          <p:attrName>r</p:attrName>
                                        </p:attrNameLst>
                                      </p:cBhvr>
                                    </p:animRot>
                                    <p:animRot by="-240000">
                                      <p:cBhvr>
                                        <p:cTn id="33" dur="160" fill="hold">
                                          <p:stCondLst>
                                            <p:cond delay="160"/>
                                          </p:stCondLst>
                                        </p:cTn>
                                        <p:tgtEl>
                                          <p:spTgt spid="8198"/>
                                        </p:tgtEl>
                                        <p:attrNameLst>
                                          <p:attrName>r</p:attrName>
                                        </p:attrNameLst>
                                      </p:cBhvr>
                                    </p:animRot>
                                    <p:animRot by="240000">
                                      <p:cBhvr>
                                        <p:cTn id="34" dur="160" fill="hold">
                                          <p:stCondLst>
                                            <p:cond delay="320"/>
                                          </p:stCondLst>
                                        </p:cTn>
                                        <p:tgtEl>
                                          <p:spTgt spid="8198"/>
                                        </p:tgtEl>
                                        <p:attrNameLst>
                                          <p:attrName>r</p:attrName>
                                        </p:attrNameLst>
                                      </p:cBhvr>
                                    </p:animRot>
                                    <p:animRot by="-240000">
                                      <p:cBhvr>
                                        <p:cTn id="35" dur="160" fill="hold">
                                          <p:stCondLst>
                                            <p:cond delay="480"/>
                                          </p:stCondLst>
                                        </p:cTn>
                                        <p:tgtEl>
                                          <p:spTgt spid="8198"/>
                                        </p:tgtEl>
                                        <p:attrNameLst>
                                          <p:attrName>r</p:attrName>
                                        </p:attrNameLst>
                                      </p:cBhvr>
                                    </p:animRot>
                                    <p:animRot by="120000">
                                      <p:cBhvr>
                                        <p:cTn id="36" dur="160" fill="hold">
                                          <p:stCondLst>
                                            <p:cond delay="640"/>
                                          </p:stCondLst>
                                        </p:cTn>
                                        <p:tgtEl>
                                          <p:spTgt spid="8198"/>
                                        </p:tgtEl>
                                        <p:attrNameLst>
                                          <p:attrName>r</p:attrName>
                                        </p:attrNameLst>
                                      </p:cBhvr>
                                    </p:animRot>
                                  </p:childTnLst>
                                </p:cTn>
                              </p:par>
                              <p:par>
                                <p:cTn id="37" presetID="1" presetClass="entr" presetSubtype="0" fill="hold" nodeType="withEffect">
                                  <p:stCondLst>
                                    <p:cond delay="4000"/>
                                  </p:stCondLst>
                                  <p:childTnLst>
                                    <p:set>
                                      <p:cBhvr>
                                        <p:cTn id="38" dur="1" fill="hold">
                                          <p:stCondLst>
                                            <p:cond delay="0"/>
                                          </p:stCondLst>
                                        </p:cTn>
                                        <p:tgtEl>
                                          <p:spTgt spid="8197"/>
                                        </p:tgtEl>
                                        <p:attrNameLst>
                                          <p:attrName>style.visibility</p:attrName>
                                        </p:attrNameLst>
                                      </p:cBhvr>
                                      <p:to>
                                        <p:strVal val="visible"/>
                                      </p:to>
                                    </p:set>
                                  </p:childTnLst>
                                </p:cTn>
                              </p:par>
                              <p:par>
                                <p:cTn id="39" presetID="32" presetClass="emph" presetSubtype="0" repeatCount="indefinite" fill="hold" nodeType="withEffect">
                                  <p:stCondLst>
                                    <p:cond delay="4000"/>
                                  </p:stCondLst>
                                  <p:childTnLst>
                                    <p:animRot by="120000">
                                      <p:cBhvr>
                                        <p:cTn id="40" dur="100" fill="hold">
                                          <p:stCondLst>
                                            <p:cond delay="0"/>
                                          </p:stCondLst>
                                        </p:cTn>
                                        <p:tgtEl>
                                          <p:spTgt spid="8197"/>
                                        </p:tgtEl>
                                        <p:attrNameLst>
                                          <p:attrName>r</p:attrName>
                                        </p:attrNameLst>
                                      </p:cBhvr>
                                    </p:animRot>
                                    <p:animRot by="-240000">
                                      <p:cBhvr>
                                        <p:cTn id="41" dur="200" fill="hold">
                                          <p:stCondLst>
                                            <p:cond delay="200"/>
                                          </p:stCondLst>
                                        </p:cTn>
                                        <p:tgtEl>
                                          <p:spTgt spid="8197"/>
                                        </p:tgtEl>
                                        <p:attrNameLst>
                                          <p:attrName>r</p:attrName>
                                        </p:attrNameLst>
                                      </p:cBhvr>
                                    </p:animRot>
                                    <p:animRot by="240000">
                                      <p:cBhvr>
                                        <p:cTn id="42" dur="200" fill="hold">
                                          <p:stCondLst>
                                            <p:cond delay="400"/>
                                          </p:stCondLst>
                                        </p:cTn>
                                        <p:tgtEl>
                                          <p:spTgt spid="8197"/>
                                        </p:tgtEl>
                                        <p:attrNameLst>
                                          <p:attrName>r</p:attrName>
                                        </p:attrNameLst>
                                      </p:cBhvr>
                                    </p:animRot>
                                    <p:animRot by="-240000">
                                      <p:cBhvr>
                                        <p:cTn id="43" dur="200" fill="hold">
                                          <p:stCondLst>
                                            <p:cond delay="600"/>
                                          </p:stCondLst>
                                        </p:cTn>
                                        <p:tgtEl>
                                          <p:spTgt spid="8197"/>
                                        </p:tgtEl>
                                        <p:attrNameLst>
                                          <p:attrName>r</p:attrName>
                                        </p:attrNameLst>
                                      </p:cBhvr>
                                    </p:animRot>
                                    <p:animRot by="120000">
                                      <p:cBhvr>
                                        <p:cTn id="44" dur="200" fill="hold">
                                          <p:stCondLst>
                                            <p:cond delay="800"/>
                                          </p:stCondLst>
                                        </p:cTn>
                                        <p:tgtEl>
                                          <p:spTgt spid="8197"/>
                                        </p:tgtEl>
                                        <p:attrNameLst>
                                          <p:attrName>r</p:attrName>
                                        </p:attrNameLst>
                                      </p:cBhvr>
                                    </p:animRot>
                                  </p:childTnLst>
                                </p:cTn>
                              </p:par>
                              <p:par>
                                <p:cTn id="45" presetID="1" presetClass="entr" presetSubtype="0" fill="hold" nodeType="withEffect">
                                  <p:stCondLst>
                                    <p:cond delay="5000"/>
                                  </p:stCondLst>
                                  <p:childTnLst>
                                    <p:set>
                                      <p:cBhvr>
                                        <p:cTn id="46" dur="1" fill="hold">
                                          <p:stCondLst>
                                            <p:cond delay="0"/>
                                          </p:stCondLst>
                                        </p:cTn>
                                        <p:tgtEl>
                                          <p:spTgt spid="8196"/>
                                        </p:tgtEl>
                                        <p:attrNameLst>
                                          <p:attrName>style.visibility</p:attrName>
                                        </p:attrNameLst>
                                      </p:cBhvr>
                                      <p:to>
                                        <p:strVal val="visible"/>
                                      </p:to>
                                    </p:set>
                                  </p:childTnLst>
                                </p:cTn>
                              </p:par>
                              <p:par>
                                <p:cTn id="47" presetID="32" presetClass="emph" presetSubtype="0" repeatCount="indefinite" fill="hold" nodeType="withEffect">
                                  <p:stCondLst>
                                    <p:cond delay="5000"/>
                                  </p:stCondLst>
                                  <p:childTnLst>
                                    <p:animRot by="120000">
                                      <p:cBhvr>
                                        <p:cTn id="48" dur="100" fill="hold">
                                          <p:stCondLst>
                                            <p:cond delay="0"/>
                                          </p:stCondLst>
                                        </p:cTn>
                                        <p:tgtEl>
                                          <p:spTgt spid="8196"/>
                                        </p:tgtEl>
                                        <p:attrNameLst>
                                          <p:attrName>r</p:attrName>
                                        </p:attrNameLst>
                                      </p:cBhvr>
                                    </p:animRot>
                                    <p:animRot by="-240000">
                                      <p:cBhvr>
                                        <p:cTn id="49" dur="200" fill="hold">
                                          <p:stCondLst>
                                            <p:cond delay="200"/>
                                          </p:stCondLst>
                                        </p:cTn>
                                        <p:tgtEl>
                                          <p:spTgt spid="8196"/>
                                        </p:tgtEl>
                                        <p:attrNameLst>
                                          <p:attrName>r</p:attrName>
                                        </p:attrNameLst>
                                      </p:cBhvr>
                                    </p:animRot>
                                    <p:animRot by="240000">
                                      <p:cBhvr>
                                        <p:cTn id="50" dur="200" fill="hold">
                                          <p:stCondLst>
                                            <p:cond delay="400"/>
                                          </p:stCondLst>
                                        </p:cTn>
                                        <p:tgtEl>
                                          <p:spTgt spid="8196"/>
                                        </p:tgtEl>
                                        <p:attrNameLst>
                                          <p:attrName>r</p:attrName>
                                        </p:attrNameLst>
                                      </p:cBhvr>
                                    </p:animRot>
                                    <p:animRot by="-240000">
                                      <p:cBhvr>
                                        <p:cTn id="51" dur="200" fill="hold">
                                          <p:stCondLst>
                                            <p:cond delay="600"/>
                                          </p:stCondLst>
                                        </p:cTn>
                                        <p:tgtEl>
                                          <p:spTgt spid="8196"/>
                                        </p:tgtEl>
                                        <p:attrNameLst>
                                          <p:attrName>r</p:attrName>
                                        </p:attrNameLst>
                                      </p:cBhvr>
                                    </p:animRot>
                                    <p:animRot by="120000">
                                      <p:cBhvr>
                                        <p:cTn id="52" dur="200" fill="hold">
                                          <p:stCondLst>
                                            <p:cond delay="800"/>
                                          </p:stCondLst>
                                        </p:cTn>
                                        <p:tgtEl>
                                          <p:spTgt spid="8196"/>
                                        </p:tgtEl>
                                        <p:attrNameLst>
                                          <p:attrName>r</p:attrName>
                                        </p:attrNameLst>
                                      </p:cBhvr>
                                    </p:animRot>
                                  </p:childTnLst>
                                </p:cTn>
                              </p:par>
                              <p:par>
                                <p:cTn id="53" presetID="1" presetClass="entr" presetSubtype="0" fill="hold" nodeType="withEffect">
                                  <p:stCondLst>
                                    <p:cond delay="6000"/>
                                  </p:stCondLst>
                                  <p:childTnLst>
                                    <p:set>
                                      <p:cBhvr>
                                        <p:cTn id="54" dur="1" fill="hold">
                                          <p:stCondLst>
                                            <p:cond delay="0"/>
                                          </p:stCondLst>
                                        </p:cTn>
                                        <p:tgtEl>
                                          <p:spTgt spid="8195"/>
                                        </p:tgtEl>
                                        <p:attrNameLst>
                                          <p:attrName>style.visibility</p:attrName>
                                        </p:attrNameLst>
                                      </p:cBhvr>
                                      <p:to>
                                        <p:strVal val="visible"/>
                                      </p:to>
                                    </p:set>
                                  </p:childTnLst>
                                </p:cTn>
                              </p:par>
                              <p:par>
                                <p:cTn id="55" presetID="32" presetClass="emph" presetSubtype="0" repeatCount="indefinite" fill="hold" nodeType="withEffect">
                                  <p:stCondLst>
                                    <p:cond delay="6000"/>
                                  </p:stCondLst>
                                  <p:childTnLst>
                                    <p:animRot by="120000">
                                      <p:cBhvr>
                                        <p:cTn id="56" dur="100" fill="hold">
                                          <p:stCondLst>
                                            <p:cond delay="0"/>
                                          </p:stCondLst>
                                        </p:cTn>
                                        <p:tgtEl>
                                          <p:spTgt spid="8195"/>
                                        </p:tgtEl>
                                        <p:attrNameLst>
                                          <p:attrName>r</p:attrName>
                                        </p:attrNameLst>
                                      </p:cBhvr>
                                    </p:animRot>
                                    <p:animRot by="-240000">
                                      <p:cBhvr>
                                        <p:cTn id="57" dur="200" fill="hold">
                                          <p:stCondLst>
                                            <p:cond delay="200"/>
                                          </p:stCondLst>
                                        </p:cTn>
                                        <p:tgtEl>
                                          <p:spTgt spid="8195"/>
                                        </p:tgtEl>
                                        <p:attrNameLst>
                                          <p:attrName>r</p:attrName>
                                        </p:attrNameLst>
                                      </p:cBhvr>
                                    </p:animRot>
                                    <p:animRot by="240000">
                                      <p:cBhvr>
                                        <p:cTn id="58" dur="200" fill="hold">
                                          <p:stCondLst>
                                            <p:cond delay="400"/>
                                          </p:stCondLst>
                                        </p:cTn>
                                        <p:tgtEl>
                                          <p:spTgt spid="8195"/>
                                        </p:tgtEl>
                                        <p:attrNameLst>
                                          <p:attrName>r</p:attrName>
                                        </p:attrNameLst>
                                      </p:cBhvr>
                                    </p:animRot>
                                    <p:animRot by="-240000">
                                      <p:cBhvr>
                                        <p:cTn id="59" dur="200" fill="hold">
                                          <p:stCondLst>
                                            <p:cond delay="600"/>
                                          </p:stCondLst>
                                        </p:cTn>
                                        <p:tgtEl>
                                          <p:spTgt spid="8195"/>
                                        </p:tgtEl>
                                        <p:attrNameLst>
                                          <p:attrName>r</p:attrName>
                                        </p:attrNameLst>
                                      </p:cBhvr>
                                    </p:animRot>
                                    <p:animRot by="120000">
                                      <p:cBhvr>
                                        <p:cTn id="60" dur="200" fill="hold">
                                          <p:stCondLst>
                                            <p:cond delay="800"/>
                                          </p:stCondLst>
                                        </p:cTn>
                                        <p:tgtEl>
                                          <p:spTgt spid="8195"/>
                                        </p:tgtEl>
                                        <p:attrNameLst>
                                          <p:attrName>r</p:attrName>
                                        </p:attrNameLst>
                                      </p:cBhvr>
                                    </p:animRot>
                                  </p:childTnLst>
                                </p:cTn>
                              </p:par>
                              <p:par>
                                <p:cTn id="61" presetID="1" presetClass="entr" presetSubtype="0" fill="hold" nodeType="withEffect">
                                  <p:stCondLst>
                                    <p:cond delay="7000"/>
                                  </p:stCondLst>
                                  <p:childTnLst>
                                    <p:set>
                                      <p:cBhvr>
                                        <p:cTn id="62" dur="1" fill="hold">
                                          <p:stCondLst>
                                            <p:cond delay="0"/>
                                          </p:stCondLst>
                                        </p:cTn>
                                        <p:tgtEl>
                                          <p:spTgt spid="8194"/>
                                        </p:tgtEl>
                                        <p:attrNameLst>
                                          <p:attrName>style.visibility</p:attrName>
                                        </p:attrNameLst>
                                      </p:cBhvr>
                                      <p:to>
                                        <p:strVal val="visible"/>
                                      </p:to>
                                    </p:set>
                                  </p:childTnLst>
                                </p:cTn>
                              </p:par>
                              <p:par>
                                <p:cTn id="63" presetID="32" presetClass="emph" presetSubtype="0" repeatCount="indefinite" fill="hold" nodeType="withEffect">
                                  <p:stCondLst>
                                    <p:cond delay="7000"/>
                                  </p:stCondLst>
                                  <p:endCondLst>
                                    <p:cond evt="onNext" delay="0">
                                      <p:tgtEl>
                                        <p:sldTgt/>
                                      </p:tgtEl>
                                    </p:cond>
                                  </p:endCondLst>
                                  <p:childTnLst>
                                    <p:animRot by="120000">
                                      <p:cBhvr>
                                        <p:cTn id="64" dur="100" fill="hold">
                                          <p:stCondLst>
                                            <p:cond delay="0"/>
                                          </p:stCondLst>
                                        </p:cTn>
                                        <p:tgtEl>
                                          <p:spTgt spid="8194"/>
                                        </p:tgtEl>
                                        <p:attrNameLst>
                                          <p:attrName>r</p:attrName>
                                        </p:attrNameLst>
                                      </p:cBhvr>
                                    </p:animRot>
                                    <p:animRot by="-240000">
                                      <p:cBhvr>
                                        <p:cTn id="65" dur="200" fill="hold">
                                          <p:stCondLst>
                                            <p:cond delay="200"/>
                                          </p:stCondLst>
                                        </p:cTn>
                                        <p:tgtEl>
                                          <p:spTgt spid="8194"/>
                                        </p:tgtEl>
                                        <p:attrNameLst>
                                          <p:attrName>r</p:attrName>
                                        </p:attrNameLst>
                                      </p:cBhvr>
                                    </p:animRot>
                                    <p:animRot by="240000">
                                      <p:cBhvr>
                                        <p:cTn id="66" dur="200" fill="hold">
                                          <p:stCondLst>
                                            <p:cond delay="400"/>
                                          </p:stCondLst>
                                        </p:cTn>
                                        <p:tgtEl>
                                          <p:spTgt spid="8194"/>
                                        </p:tgtEl>
                                        <p:attrNameLst>
                                          <p:attrName>r</p:attrName>
                                        </p:attrNameLst>
                                      </p:cBhvr>
                                    </p:animRot>
                                    <p:animRot by="-240000">
                                      <p:cBhvr>
                                        <p:cTn id="67" dur="200" fill="hold">
                                          <p:stCondLst>
                                            <p:cond delay="600"/>
                                          </p:stCondLst>
                                        </p:cTn>
                                        <p:tgtEl>
                                          <p:spTgt spid="8194"/>
                                        </p:tgtEl>
                                        <p:attrNameLst>
                                          <p:attrName>r</p:attrName>
                                        </p:attrNameLst>
                                      </p:cBhvr>
                                    </p:animRot>
                                    <p:animRot by="120000">
                                      <p:cBhvr>
                                        <p:cTn id="68" dur="200" fill="hold">
                                          <p:stCondLst>
                                            <p:cond delay="800"/>
                                          </p:stCondLst>
                                        </p:cTn>
                                        <p:tgtEl>
                                          <p:spTgt spid="8194"/>
                                        </p:tgtEl>
                                        <p:attrNameLst>
                                          <p:attrName>r</p:attrName>
                                        </p:attrNameLst>
                                      </p:cBhvr>
                                    </p:animRot>
                                  </p:childTnLst>
                                </p:cTn>
                              </p:par>
                              <p:par>
                                <p:cTn id="69" presetID="37" presetClass="path" presetSubtype="0" accel="50000" decel="50000" autoRev="1" fill="hold" nodeType="withEffect">
                                  <p:stCondLst>
                                    <p:cond delay="9000"/>
                                  </p:stCondLst>
                                  <p:childTnLst>
                                    <p:animMotion origin="layout" path="M 0 0 L 0.067 0.04 C 0.081 0.049 0.102 0.054 0.124 0.054 C 0.149 0.054 0.169 0.049 0.183 0.04 L 0.25 0 E" pathEditMode="relative" ptsTypes="">
                                      <p:cBhvr>
                                        <p:cTn id="70" dur="2000" fill="hold"/>
                                        <p:tgtEl>
                                          <p:spTgt spid="8201"/>
                                        </p:tgtEl>
                                        <p:attrNameLst>
                                          <p:attrName>ppt_x</p:attrName>
                                          <p:attrName>ppt_y</p:attrName>
                                        </p:attrNameLst>
                                      </p:cBhvr>
                                    </p:animMotion>
                                  </p:childTnLst>
                                </p:cTn>
                              </p:par>
                              <p:par>
                                <p:cTn id="71" presetID="37" presetClass="path" presetSubtype="0" accel="50000" decel="50000" autoRev="1" fill="hold" nodeType="withEffect">
                                  <p:stCondLst>
                                    <p:cond delay="10000"/>
                                  </p:stCondLst>
                                  <p:childTnLst>
                                    <p:animMotion origin="layout" path="M 0 0 L 0.067 0.04 C 0.081 0.049 0.102 0.054 0.124 0.054 C 0.149 0.054 0.169 0.049 0.183 0.04 L 0.25 0 E" pathEditMode="relative" ptsTypes="">
                                      <p:cBhvr>
                                        <p:cTn id="72" dur="2000" fill="hold"/>
                                        <p:tgtEl>
                                          <p:spTgt spid="8198"/>
                                        </p:tgtEl>
                                        <p:attrNameLst>
                                          <p:attrName>ppt_x</p:attrName>
                                          <p:attrName>ppt_y</p:attrName>
                                        </p:attrNameLst>
                                      </p:cBhvr>
                                    </p:animMotion>
                                  </p:childTnLst>
                                </p:cTn>
                              </p:par>
                              <p:par>
                                <p:cTn id="73" presetID="37" presetClass="path" presetSubtype="0" accel="50000" decel="50000" autoRev="1" fill="hold" nodeType="withEffect">
                                  <p:stCondLst>
                                    <p:cond delay="10000"/>
                                  </p:stCondLst>
                                  <p:childTnLst>
                                    <p:animMotion origin="layout" path="M 0 0 L 0.067 0.04 C 0.081 0.049 0.102 0.054 0.124 0.054 C 0.149 0.054 0.169 0.049 0.183 0.04 L 0.25 0 E" pathEditMode="relative" ptsTypes="">
                                      <p:cBhvr>
                                        <p:cTn id="74" dur="2000" fill="hold"/>
                                        <p:tgtEl>
                                          <p:spTgt spid="8195"/>
                                        </p:tgtEl>
                                        <p:attrNameLst>
                                          <p:attrName>ppt_x</p:attrName>
                                          <p:attrName>ppt_y</p:attrName>
                                        </p:attrNameLst>
                                      </p:cBhvr>
                                    </p:animMotion>
                                  </p:childTnLst>
                                </p:cTn>
                              </p:par>
                              <p:par>
                                <p:cTn id="75" presetID="26" presetClass="path" presetSubtype="0" accel="50000" decel="50000" fill="hold" nodeType="withEffect">
                                  <p:stCondLst>
                                    <p:cond delay="1200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76" dur="2000" fill="hold"/>
                                        <p:tgtEl>
                                          <p:spTgt spid="819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3533</TotalTime>
  <Words>1043</Words>
  <Application>Microsoft Office PowerPoint</Application>
  <PresentationFormat>On-screen Show (4:3)</PresentationFormat>
  <Paragraphs>66</Paragraphs>
  <Slides>10</Slides>
  <Notes>9</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Mei Nahar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56</cp:revision>
  <dcterms:created xsi:type="dcterms:W3CDTF">2012-10-25T01:28:40Z</dcterms:created>
  <dcterms:modified xsi:type="dcterms:W3CDTF">2013-03-19T19:17:55Z</dcterms:modified>
</cp:coreProperties>
</file>